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6"/>
  </p:notesMasterIdLst>
  <p:sldIdLst>
    <p:sldId id="256" r:id="rId2"/>
    <p:sldId id="331" r:id="rId3"/>
    <p:sldId id="310" r:id="rId4"/>
    <p:sldId id="355" r:id="rId5"/>
    <p:sldId id="356" r:id="rId6"/>
    <p:sldId id="357" r:id="rId7"/>
    <p:sldId id="358" r:id="rId8"/>
    <p:sldId id="359" r:id="rId9"/>
    <p:sldId id="361" r:id="rId10"/>
    <p:sldId id="360" r:id="rId11"/>
    <p:sldId id="363" r:id="rId12"/>
    <p:sldId id="364" r:id="rId13"/>
    <p:sldId id="365" r:id="rId14"/>
    <p:sldId id="366" r:id="rId15"/>
    <p:sldId id="367" r:id="rId16"/>
    <p:sldId id="368" r:id="rId17"/>
    <p:sldId id="369" r:id="rId18"/>
    <p:sldId id="370" r:id="rId19"/>
    <p:sldId id="371" r:id="rId20"/>
    <p:sldId id="372" r:id="rId21"/>
    <p:sldId id="373" r:id="rId22"/>
    <p:sldId id="374" r:id="rId23"/>
    <p:sldId id="375" r:id="rId24"/>
    <p:sldId id="35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7"/>
    <p:restoredTop sz="54557"/>
  </p:normalViewPr>
  <p:slideViewPr>
    <p:cSldViewPr snapToGrid="0" snapToObjects="1">
      <p:cViewPr varScale="1">
        <p:scale>
          <a:sx n="66" d="100"/>
          <a:sy n="66" d="100"/>
        </p:scale>
        <p:origin x="1432" y="200"/>
      </p:cViewPr>
      <p:guideLst>
        <p:guide orient="horz" pos="2160"/>
        <p:guide pos="3840"/>
      </p:guideLst>
    </p:cSldViewPr>
  </p:slideViewPr>
  <p:notesTextViewPr>
    <p:cViewPr>
      <p:scale>
        <a:sx n="105" d="100"/>
        <a:sy n="10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10/15/25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3C2F6-716C-51B6-1121-119148135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F983B-AC5B-34DF-8D84-CC3E138A6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9047B-BA18-1AFD-981F-A61BBBB8685A}"/>
              </a:ext>
            </a:extLst>
          </p:cNvPr>
          <p:cNvSpPr>
            <a:spLocks noGrp="1"/>
          </p:cNvSpPr>
          <p:nvPr>
            <p:ph type="body" idx="1"/>
          </p:nvPr>
        </p:nvSpPr>
        <p:spPr/>
        <p:txBody>
          <a:bodyPr/>
          <a:lstStyle/>
          <a:p>
            <a:r>
              <a:rPr lang="en-US" dirty="0"/>
              <a:t>We just saw that ants can learn highly reliable routes, but they do so by memorizing movement sequences rather than representing space itself.</a:t>
            </a:r>
          </a:p>
          <a:p>
            <a:r>
              <a:rPr lang="en-US" dirty="0"/>
              <a:t>Fish, by contrast, can solve navigation problems that demand something more.</a:t>
            </a:r>
          </a:p>
          <a:p>
            <a:endParaRPr lang="en-US" dirty="0"/>
          </a:p>
          <a:p>
            <a:r>
              <a:rPr lang="en-US" dirty="0"/>
              <a:t>In a classic set of experiments, researchers placed small fish in a tank containing a food reward hidden in a small container.</a:t>
            </a:r>
          </a:p>
          <a:p>
            <a:r>
              <a:rPr lang="en-US" dirty="0"/>
              <a:t>At first, the fish explored randomly until one happened to find the food.</a:t>
            </a:r>
          </a:p>
          <a:p>
            <a:r>
              <a:rPr lang="en-US" dirty="0"/>
              <a:t>When it was reintroduced later at the same starting position, it found the food much faster—basic learning.</a:t>
            </a:r>
          </a:p>
          <a:p>
            <a:r>
              <a:rPr lang="en-US" dirty="0"/>
              <a:t>But when it was released from a </a:t>
            </a:r>
            <a:r>
              <a:rPr lang="en-US" i="1" dirty="0"/>
              <a:t>different</a:t>
            </a:r>
            <a:r>
              <a:rPr lang="en-US" dirty="0"/>
              <a:t> starting position, something interesting happened.</a:t>
            </a:r>
          </a:p>
          <a:p>
            <a:r>
              <a:rPr lang="en-US" dirty="0"/>
              <a:t>The fish didn’t repeat the same pattern of fin strokes or turns.</a:t>
            </a:r>
          </a:p>
          <a:p>
            <a:r>
              <a:rPr lang="en-US" dirty="0"/>
              <a:t>It swam directly toward the correct </a:t>
            </a:r>
            <a:r>
              <a:rPr lang="en-US" i="1" dirty="0"/>
              <a:t>location</a:t>
            </a:r>
            <a:r>
              <a:rPr lang="en-US" dirty="0"/>
              <a:t> where the food was hidden.</a:t>
            </a:r>
          </a:p>
          <a:p>
            <a:endParaRPr lang="en-US" dirty="0"/>
          </a:p>
          <a:p>
            <a:r>
              <a:rPr lang="en-US" dirty="0"/>
              <a:t>That behavior shows three distinct abilities at work.</a:t>
            </a:r>
          </a:p>
          <a:p>
            <a:endParaRPr lang="en-US" dirty="0"/>
          </a:p>
          <a:p>
            <a:r>
              <a:rPr lang="en-US" dirty="0"/>
              <a:t>First, the fish has learned a </a:t>
            </a:r>
            <a:r>
              <a:rPr lang="en-US" b="1" dirty="0"/>
              <a:t>relational map</a:t>
            </a:r>
            <a:r>
              <a:rPr lang="en-US" dirty="0"/>
              <a:t> of its environment—how landmarks, the container, and the tank boundaries are arranged relative to each other.</a:t>
            </a:r>
          </a:p>
          <a:p>
            <a:r>
              <a:rPr lang="en-US" dirty="0"/>
              <a:t>This means it encodes structure, not just motor commands.</a:t>
            </a:r>
            <a:br>
              <a:rPr lang="en-US" dirty="0"/>
            </a:br>
            <a:endParaRPr lang="en-US" dirty="0"/>
          </a:p>
          <a:p>
            <a:r>
              <a:rPr lang="en-US" dirty="0"/>
              <a:t>Second, it must handle </a:t>
            </a:r>
            <a:r>
              <a:rPr lang="en-US" b="1" dirty="0"/>
              <a:t>perceptual invariance</a:t>
            </a:r>
            <a:r>
              <a:rPr lang="en-US" dirty="0"/>
              <a:t>: the world looks different from this new viewpoint, yet the fish recognizes that it’s the same place.</a:t>
            </a:r>
          </a:p>
          <a:p>
            <a:r>
              <a:rPr lang="en-US" dirty="0"/>
              <a:t>That’s the same invariance problem that visual and auditory systems must solve to identify objects under changing conditions.</a:t>
            </a:r>
          </a:p>
          <a:p>
            <a:endParaRPr lang="en-US" dirty="0"/>
          </a:p>
          <a:p>
            <a:r>
              <a:rPr lang="en-US" dirty="0"/>
              <a:t>Third, the fish estimates </a:t>
            </a:r>
            <a:r>
              <a:rPr lang="en-US" b="1" dirty="0"/>
              <a:t>its own position</a:t>
            </a:r>
            <a:r>
              <a:rPr lang="en-US" dirty="0"/>
              <a:t> within that relational structure.</a:t>
            </a:r>
          </a:p>
          <a:p>
            <a:r>
              <a:rPr lang="en-US" dirty="0"/>
              <a:t>It must know, roughly, “I’m here; the food is over there.”</a:t>
            </a:r>
          </a:p>
          <a:p>
            <a:r>
              <a:rPr lang="en-US" dirty="0"/>
              <a:t>That requires integrating sensory feedback from its own motion—a primitive form of self-localization.</a:t>
            </a:r>
          </a:p>
          <a:p>
            <a:endParaRPr lang="en-US" dirty="0"/>
          </a:p>
          <a:p>
            <a:r>
              <a:rPr lang="en-US" dirty="0"/>
              <a:t>These three abilities—mapping relationships, handling invariance, and tracking self-position—together form the foundation of spatial cognition.</a:t>
            </a:r>
          </a:p>
          <a:p>
            <a:r>
              <a:rPr lang="en-US" dirty="0"/>
              <a:t>They turn movement from a reactive process into one guided by an internal model of the world.</a:t>
            </a:r>
          </a:p>
          <a:p>
            <a:br>
              <a:rPr lang="en-US" dirty="0"/>
            </a:br>
            <a:endParaRPr lang="en-US" dirty="0"/>
          </a:p>
        </p:txBody>
      </p:sp>
      <p:sp>
        <p:nvSpPr>
          <p:cNvPr id="4" name="Slide Number Placeholder 3">
            <a:extLst>
              <a:ext uri="{FF2B5EF4-FFF2-40B4-BE49-F238E27FC236}">
                <a16:creationId xmlns:a16="http://schemas.microsoft.com/office/drawing/2014/main" id="{76D6DD94-DC24-CDD1-3338-F16565F27C1B}"/>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160570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A3444-E329-DB34-27D2-AAF07ADB8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31B8E-E630-A808-5993-1681E3E133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CC333-86A6-552E-0382-51131342C4A1}"/>
              </a:ext>
            </a:extLst>
          </p:cNvPr>
          <p:cNvSpPr>
            <a:spLocks noGrp="1"/>
          </p:cNvSpPr>
          <p:nvPr>
            <p:ph type="body" idx="1"/>
          </p:nvPr>
        </p:nvSpPr>
        <p:spPr/>
        <p:txBody>
          <a:bodyPr/>
          <a:lstStyle/>
          <a:p>
            <a:r>
              <a:rPr lang="en-US" dirty="0"/>
              <a:t>So far we’ve looked at two very different ways organisms can solve navigation problems.</a:t>
            </a:r>
          </a:p>
          <a:p>
            <a:r>
              <a:rPr lang="en-US" dirty="0"/>
              <a:t>Ants rely on </a:t>
            </a:r>
            <a:r>
              <a:rPr lang="en-US" b="1" dirty="0"/>
              <a:t>egocentric learning</a:t>
            </a:r>
            <a:r>
              <a:rPr lang="en-US" dirty="0"/>
              <a:t>—a memorized chain of actions linked to a fixed sequence of sensory cues.</a:t>
            </a:r>
          </a:p>
          <a:p>
            <a:r>
              <a:rPr lang="en-US" dirty="0"/>
              <a:t>It works when the environment is stable but fails when the starting point or viewpoint changes.</a:t>
            </a:r>
          </a:p>
          <a:p>
            <a:br>
              <a:rPr lang="en-US" dirty="0"/>
            </a:br>
            <a:endParaRPr lang="en-US" dirty="0"/>
          </a:p>
          <a:p>
            <a:r>
              <a:rPr lang="en-US" dirty="0"/>
              <a:t>Fish, on the other hand, show the beginnings of </a:t>
            </a:r>
            <a:r>
              <a:rPr lang="en-US" b="1" dirty="0"/>
              <a:t>allocentric learning</a:t>
            </a:r>
            <a:r>
              <a:rPr lang="en-US" dirty="0"/>
              <a:t>—a sensitivity to spatial relations among landmarks that stays constant even when perspective changes.</a:t>
            </a:r>
          </a:p>
          <a:p>
            <a:r>
              <a:rPr lang="en-US" dirty="0"/>
              <a:t>That shift from “do what worked before” to “go where the thing is” marks a major evolutionary step.</a:t>
            </a:r>
          </a:p>
          <a:p>
            <a:br>
              <a:rPr lang="en-US" dirty="0"/>
            </a:br>
            <a:endParaRPr lang="en-US" dirty="0"/>
          </a:p>
          <a:p>
            <a:r>
              <a:rPr lang="en-US" dirty="0"/>
              <a:t>To do this, animals need to estimate their own motion and update an internal sense of position as they move.</a:t>
            </a:r>
          </a:p>
          <a:p>
            <a:r>
              <a:rPr lang="en-US" dirty="0"/>
              <a:t>This process is called </a:t>
            </a:r>
            <a:r>
              <a:rPr lang="en-US" b="1" dirty="0"/>
              <a:t>path integration</a:t>
            </a:r>
            <a:r>
              <a:rPr lang="en-US" dirty="0"/>
              <a:t> or </a:t>
            </a:r>
            <a:r>
              <a:rPr lang="en-US" b="1" dirty="0"/>
              <a:t>dead reckoning</a:t>
            </a:r>
            <a:r>
              <a:rPr lang="en-US" dirty="0"/>
              <a:t>.</a:t>
            </a:r>
          </a:p>
          <a:p>
            <a:r>
              <a:rPr lang="en-US" dirty="0"/>
              <a:t>It combines cues from balance, proprioception, and optic flow to keep a running estimate of location, even without seeing the goal.</a:t>
            </a:r>
          </a:p>
          <a:p>
            <a:r>
              <a:rPr lang="en-US" dirty="0"/>
              <a:t>Humans use the same mechanisms when walking in the dark or swimming underwater.</a:t>
            </a:r>
          </a:p>
          <a:p>
            <a:br>
              <a:rPr lang="en-US" dirty="0"/>
            </a:br>
            <a:endParaRPr lang="en-US" dirty="0"/>
          </a:p>
          <a:p>
            <a:r>
              <a:rPr lang="en-US" dirty="0"/>
              <a:t>Together these terms—egocentric vs. allocentric, path integration, and self-localization—capture a deep idea:</a:t>
            </a:r>
          </a:p>
          <a:p>
            <a:r>
              <a:rPr lang="en-US" dirty="0"/>
              <a:t>that navigation can be guided either by surface regularities in experience or by an internal model of space itself.</a:t>
            </a:r>
          </a:p>
          <a:p>
            <a:r>
              <a:rPr lang="en-US" dirty="0"/>
              <a:t>Once those internal models exist, they can be used not just to find things, but to plan, predict, and imagine routes that have never been taken before.</a:t>
            </a:r>
          </a:p>
          <a:p>
            <a:r>
              <a:rPr lang="en-US" dirty="0"/>
              <a:t>That brings us to the next challenge: building and updating </a:t>
            </a:r>
            <a:r>
              <a:rPr lang="en-US" i="1" dirty="0"/>
              <a:t>maps</a:t>
            </a:r>
            <a:r>
              <a:rPr lang="en-US" dirty="0"/>
              <a:t> of the world.</a:t>
            </a:r>
          </a:p>
        </p:txBody>
      </p:sp>
      <p:sp>
        <p:nvSpPr>
          <p:cNvPr id="4" name="Slide Number Placeholder 3">
            <a:extLst>
              <a:ext uri="{FF2B5EF4-FFF2-40B4-BE49-F238E27FC236}">
                <a16:creationId xmlns:a16="http://schemas.microsoft.com/office/drawing/2014/main" id="{DCF22D73-7D79-4025-2A42-CAEA1721EA5A}"/>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326457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87E64-63C9-E581-CF13-D59FB6EA4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D5C3A-2A92-9A1D-3B8C-25FA6A209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9BEEA-B2E2-BE7E-5189-D7B63AD1DC67}"/>
              </a:ext>
            </a:extLst>
          </p:cNvPr>
          <p:cNvSpPr>
            <a:spLocks noGrp="1"/>
          </p:cNvSpPr>
          <p:nvPr>
            <p:ph type="body" idx="1"/>
          </p:nvPr>
        </p:nvSpPr>
        <p:spPr/>
        <p:txBody>
          <a:bodyPr/>
          <a:lstStyle/>
          <a:p>
            <a:r>
              <a:rPr lang="en-US" dirty="0"/>
              <a:t>So far, we’ve seen how organisms can learn routes and even track their own position as they move.</a:t>
            </a:r>
          </a:p>
          <a:p>
            <a:r>
              <a:rPr lang="en-US" dirty="0"/>
              <a:t>But there’s another, deeper puzzle: what if learning about space can happen </a:t>
            </a:r>
            <a:r>
              <a:rPr lang="en-US" i="1" dirty="0"/>
              <a:t>without</a:t>
            </a:r>
            <a:r>
              <a:rPr lang="en-US" dirty="0"/>
              <a:t> immediate reward or reinforcement?</a:t>
            </a:r>
          </a:p>
          <a:p>
            <a:endParaRPr lang="en-US" dirty="0"/>
          </a:p>
          <a:p>
            <a:r>
              <a:rPr lang="en-US" dirty="0"/>
              <a:t>Imagine walking through a new building for the first time, maybe exploring a museum or a friend’s house.</a:t>
            </a:r>
          </a:p>
          <a:p>
            <a:r>
              <a:rPr lang="en-US" dirty="0"/>
              <a:t>You’re not trying to reach any particular goal—you’re just looking around.</a:t>
            </a:r>
          </a:p>
          <a:p>
            <a:r>
              <a:rPr lang="en-US" dirty="0"/>
              <a:t>Later, when someone asks you where the exit is, you can point in the right direction, or even find your way there quickly, despite never having practiced that path before.</a:t>
            </a:r>
          </a:p>
          <a:p>
            <a:r>
              <a:rPr lang="en-US" dirty="0"/>
              <a:t>That ability seems almost trivial, but it challenges the idea that learning requires explicit feedback.</a:t>
            </a:r>
            <a:br>
              <a:rPr lang="en-US" dirty="0"/>
            </a:br>
            <a:endParaRPr lang="en-US" dirty="0"/>
          </a:p>
          <a:p>
            <a:r>
              <a:rPr lang="en-US" dirty="0"/>
              <a:t>Psychologists call this </a:t>
            </a:r>
            <a:r>
              <a:rPr lang="en-US" b="1" dirty="0"/>
              <a:t>latent learning</a:t>
            </a:r>
            <a:r>
              <a:rPr lang="en-US" dirty="0"/>
              <a:t>—knowledge that’s acquired passively, without reinforcement, and only revealed later when a situation demands it.</a:t>
            </a:r>
          </a:p>
          <a:p>
            <a:r>
              <a:rPr lang="en-US" dirty="0"/>
              <a:t>From a reinforcement learning perspective, this is puzzling: if no reward or punishment shaped the behavior, how was anything learned at all?</a:t>
            </a:r>
          </a:p>
          <a:p>
            <a:endParaRPr lang="en-US" dirty="0"/>
          </a:p>
          <a:p>
            <a:r>
              <a:rPr lang="en-US" dirty="0"/>
              <a:t>The phenomenon implies that organisms aren’t just memorizing successful sequences; they’re building internal representations of their environment even when no external feedback tells them to.</a:t>
            </a:r>
          </a:p>
          <a:p>
            <a:r>
              <a:rPr lang="en-US" dirty="0"/>
              <a:t>In other words, exploration itself—without clear goals—can build the kind of model that later enables flexible, goal-directed navigation.</a:t>
            </a:r>
          </a:p>
          <a:p>
            <a:endParaRPr lang="en-US" dirty="0"/>
          </a:p>
          <a:p>
            <a:r>
              <a:rPr lang="en-US" dirty="0"/>
              <a:t>This insight comes from one of the most important experiments in the history of cognitive psychology, conducted by Edward Tolman in the 1940s.</a:t>
            </a:r>
          </a:p>
        </p:txBody>
      </p:sp>
      <p:sp>
        <p:nvSpPr>
          <p:cNvPr id="4" name="Slide Number Placeholder 3">
            <a:extLst>
              <a:ext uri="{FF2B5EF4-FFF2-40B4-BE49-F238E27FC236}">
                <a16:creationId xmlns:a16="http://schemas.microsoft.com/office/drawing/2014/main" id="{45EF1EC0-94BC-41D3-1A67-F02F63F5512C}"/>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18588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8DD65-2ECA-A9FC-598F-B415986CB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946B0-04F7-5250-C2E1-FAF76CD02B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3425C-7314-585B-4BC4-2457F681197A}"/>
              </a:ext>
            </a:extLst>
          </p:cNvPr>
          <p:cNvSpPr>
            <a:spLocks noGrp="1"/>
          </p:cNvSpPr>
          <p:nvPr>
            <p:ph type="body" idx="1"/>
          </p:nvPr>
        </p:nvSpPr>
        <p:spPr/>
        <p:txBody>
          <a:bodyPr/>
          <a:lstStyle/>
          <a:p>
            <a:r>
              <a:rPr lang="en-US" dirty="0"/>
              <a:t>Edward Tolman’s maze experiments were designed to test </a:t>
            </a:r>
          </a:p>
          <a:p>
            <a:r>
              <a:rPr lang="en-US" dirty="0"/>
              <a:t>	whether animals could learn about their environment without reinforcement.</a:t>
            </a:r>
            <a:br>
              <a:rPr lang="en-US" dirty="0"/>
            </a:br>
            <a:endParaRPr lang="en-US" dirty="0"/>
          </a:p>
          <a:p>
            <a:r>
              <a:rPr lang="en-US" dirty="0"/>
              <a:t>In his setup, rats were placed in a complex maze with many turns and dead ends.</a:t>
            </a:r>
          </a:p>
          <a:p>
            <a:r>
              <a:rPr lang="en-US" dirty="0"/>
              <a:t>One group received food every time they reached the goal box; another group never received food; </a:t>
            </a:r>
          </a:p>
          <a:p>
            <a:r>
              <a:rPr lang="en-US" dirty="0"/>
              <a:t>	and a third group wandered freely for several days before food was introduced.</a:t>
            </a:r>
          </a:p>
          <a:p>
            <a:r>
              <a:rPr lang="en-US" dirty="0"/>
              <a:t>According to behaviorist theory at the time, only the first group should have learned</a:t>
            </a:r>
          </a:p>
          <a:p>
            <a:r>
              <a:rPr lang="en-US" dirty="0"/>
              <a:t>	—the one that received consistent reward.</a:t>
            </a:r>
          </a:p>
          <a:p>
            <a:endParaRPr lang="en-US" dirty="0"/>
          </a:p>
          <a:p>
            <a:r>
              <a:rPr lang="en-US" dirty="0"/>
              <a:t>But that’s not what happened.</a:t>
            </a:r>
          </a:p>
          <a:p>
            <a:r>
              <a:rPr lang="en-US" dirty="0"/>
              <a:t>When the “no reward” group finally received food at the end, </a:t>
            </a:r>
          </a:p>
          <a:p>
            <a:r>
              <a:rPr lang="en-US" dirty="0"/>
              <a:t>	they almost immediately began running the maze as efficiently as the rewarded rats.</a:t>
            </a:r>
          </a:p>
          <a:p>
            <a:r>
              <a:rPr lang="en-US" dirty="0"/>
              <a:t>Their performance jumped dramatically from one day to the next.</a:t>
            </a:r>
          </a:p>
          <a:p>
            <a:r>
              <a:rPr lang="en-US" dirty="0"/>
              <a:t>The only reasonable explanation was that they had already learned the </a:t>
            </a:r>
            <a:r>
              <a:rPr lang="en-US" i="1" dirty="0"/>
              <a:t>layout</a:t>
            </a:r>
            <a:r>
              <a:rPr lang="en-US" dirty="0"/>
              <a:t> of the maze during their unrewarded exploration</a:t>
            </a:r>
          </a:p>
          <a:p>
            <a:r>
              <a:rPr lang="en-US" dirty="0"/>
              <a:t>	—they just hadn’t had a reason to demonstrate it yet.</a:t>
            </a:r>
          </a:p>
          <a:p>
            <a:endParaRPr lang="en-US" dirty="0"/>
          </a:p>
          <a:p>
            <a:r>
              <a:rPr lang="en-US" dirty="0"/>
              <a:t>Tolman interpreted this as evidence that the rats had formed an internal </a:t>
            </a:r>
            <a:r>
              <a:rPr lang="en-US" b="1" dirty="0"/>
              <a:t>cognitive map</a:t>
            </a:r>
          </a:p>
          <a:p>
            <a:r>
              <a:rPr lang="en-US" b="1" dirty="0"/>
              <a:t>	</a:t>
            </a:r>
            <a:r>
              <a:rPr lang="en-US" dirty="0"/>
              <a:t>—a mental representation of the maze’s structure that could be used flexibly when motivation appeared.</a:t>
            </a:r>
          </a:p>
          <a:p>
            <a:r>
              <a:rPr lang="en-US" dirty="0"/>
              <a:t>This idea was radical at the time because it suggested that learning involves building models of the world, </a:t>
            </a:r>
          </a:p>
          <a:p>
            <a:r>
              <a:rPr lang="en-US" dirty="0"/>
              <a:t>	not just forming stimulus–response associations.</a:t>
            </a:r>
          </a:p>
          <a:p>
            <a:endParaRPr lang="en-US" dirty="0"/>
          </a:p>
          <a:p>
            <a:r>
              <a:rPr lang="en-US" dirty="0"/>
              <a:t>It also shifted how psychologists thought about curiosity and exploration:</a:t>
            </a:r>
          </a:p>
          <a:p>
            <a:r>
              <a:rPr lang="en-US" dirty="0"/>
              <a:t>that animals might move around not simply to seek rewards, </a:t>
            </a:r>
          </a:p>
          <a:p>
            <a:r>
              <a:rPr lang="en-US" dirty="0"/>
              <a:t>	but to </a:t>
            </a:r>
            <a:r>
              <a:rPr lang="en-US" i="1" dirty="0"/>
              <a:t>learn about the structure of their environment</a:t>
            </a:r>
            <a:r>
              <a:rPr lang="en-US" dirty="0"/>
              <a:t> in advance, </a:t>
            </a:r>
          </a:p>
          <a:p>
            <a:r>
              <a:rPr lang="en-US" dirty="0"/>
              <a:t>	preparing for future goals that haven’t yet arisen.</a:t>
            </a:r>
          </a:p>
        </p:txBody>
      </p:sp>
      <p:sp>
        <p:nvSpPr>
          <p:cNvPr id="4" name="Slide Number Placeholder 3">
            <a:extLst>
              <a:ext uri="{FF2B5EF4-FFF2-40B4-BE49-F238E27FC236}">
                <a16:creationId xmlns:a16="http://schemas.microsoft.com/office/drawing/2014/main" id="{599E8315-3045-FE31-612E-DD668CCBCFA7}"/>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3615790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D99AD-EFD5-0C72-6C2A-F3290C66F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6E2679-062B-4951-191E-49DFF367F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BDC56-A100-0B72-D731-BB2229AEA0D4}"/>
              </a:ext>
            </a:extLst>
          </p:cNvPr>
          <p:cNvSpPr>
            <a:spLocks noGrp="1"/>
          </p:cNvSpPr>
          <p:nvPr>
            <p:ph type="body" idx="1"/>
          </p:nvPr>
        </p:nvSpPr>
        <p:spPr/>
        <p:txBody>
          <a:bodyPr/>
          <a:lstStyle/>
          <a:p>
            <a:r>
              <a:rPr lang="en-US" dirty="0"/>
              <a:t>Tolman’s experiment forced psychologists to rethink what learning even means.</a:t>
            </a:r>
          </a:p>
          <a:p>
            <a:r>
              <a:rPr lang="en-US" dirty="0"/>
              <a:t>If rats could form accurate expectations about the maze before ever receiving a reward, </a:t>
            </a:r>
          </a:p>
          <a:p>
            <a:r>
              <a:rPr lang="en-US" dirty="0"/>
              <a:t>	then learning must involve more than reinforcement</a:t>
            </a:r>
          </a:p>
          <a:p>
            <a:r>
              <a:rPr lang="en-US" dirty="0"/>
              <a:t>	—it must involve building an </a:t>
            </a:r>
            <a:r>
              <a:rPr lang="en-US" i="1" dirty="0"/>
              <a:t>internal model</a:t>
            </a:r>
            <a:r>
              <a:rPr lang="en-US" dirty="0"/>
              <a:t> of the environment itself.</a:t>
            </a:r>
            <a:br>
              <a:rPr lang="en-US" dirty="0"/>
            </a:br>
            <a:endParaRPr lang="en-US" dirty="0"/>
          </a:p>
          <a:p>
            <a:r>
              <a:rPr lang="en-US" dirty="0"/>
              <a:t>That internal model is what Tolman called a </a:t>
            </a:r>
            <a:r>
              <a:rPr lang="en-US" b="1" dirty="0"/>
              <a:t>cognitive map</a:t>
            </a:r>
          </a:p>
          <a:p>
            <a:r>
              <a:rPr lang="en-US" b="1" dirty="0"/>
              <a:t>	</a:t>
            </a:r>
            <a:r>
              <a:rPr lang="en-US" dirty="0"/>
              <a:t>—a representation of spatial relationships that allows flexible navigation and inference.</a:t>
            </a:r>
          </a:p>
          <a:p>
            <a:r>
              <a:rPr lang="en-US" dirty="0"/>
              <a:t>Unlike route-following, it can support shortcuts, detours, and novel paths,</a:t>
            </a:r>
          </a:p>
          <a:p>
            <a:r>
              <a:rPr lang="en-US" dirty="0"/>
              <a:t>	because the animal understands how locations relate to one another.</a:t>
            </a:r>
          </a:p>
          <a:p>
            <a:endParaRPr lang="en-US" dirty="0"/>
          </a:p>
          <a:p>
            <a:r>
              <a:rPr lang="en-US" dirty="0"/>
              <a:t>This kind of learning is sometimes described as </a:t>
            </a:r>
            <a:r>
              <a:rPr lang="en-US" b="1" dirty="0"/>
              <a:t>model-based learning</a:t>
            </a:r>
            <a:r>
              <a:rPr lang="en-US" dirty="0"/>
              <a:t>.</a:t>
            </a:r>
          </a:p>
          <a:p>
            <a:r>
              <a:rPr lang="en-US" dirty="0"/>
              <a:t>Instead of merely storing the value of each action, the organism builds a model of how the world works</a:t>
            </a:r>
          </a:p>
          <a:p>
            <a:r>
              <a:rPr lang="en-US" dirty="0"/>
              <a:t>	—how states lead to other states—and then plans behavior using that model.</a:t>
            </a:r>
          </a:p>
          <a:p>
            <a:r>
              <a:rPr lang="en-US" dirty="0"/>
              <a:t>It’s the difference between knowing “this action leads to food” </a:t>
            </a:r>
          </a:p>
          <a:p>
            <a:r>
              <a:rPr lang="en-US" dirty="0"/>
              <a:t>	and knowing “the food is over there, so this action will take me toward it.”</a:t>
            </a:r>
          </a:p>
          <a:p>
            <a:endParaRPr lang="en-US" dirty="0"/>
          </a:p>
          <a:p>
            <a:r>
              <a:rPr lang="en-US" dirty="0"/>
              <a:t>Importantly, Tolman’s work also hinted at </a:t>
            </a:r>
            <a:r>
              <a:rPr lang="en-US" b="1" dirty="0"/>
              <a:t>intrinsic motivation</a:t>
            </a:r>
            <a:r>
              <a:rPr lang="en-US" dirty="0"/>
              <a:t>: </a:t>
            </a:r>
          </a:p>
          <a:p>
            <a:r>
              <a:rPr lang="en-US" dirty="0"/>
              <a:t>	animals explore even without obvious rewards because exploration itself is valuable.</a:t>
            </a:r>
          </a:p>
          <a:p>
            <a:r>
              <a:rPr lang="en-US" dirty="0"/>
              <a:t>It builds knowledge that can later be used to solve problems more efficiently.</a:t>
            </a:r>
          </a:p>
          <a:p>
            <a:endParaRPr lang="en-US" dirty="0"/>
          </a:p>
          <a:p>
            <a:r>
              <a:rPr lang="en-US" dirty="0"/>
              <a:t>So by the mid-20th century, psychologists began to see spatial cognition as more than just movement or reinforcement</a:t>
            </a:r>
          </a:p>
          <a:p>
            <a:r>
              <a:rPr lang="en-US" dirty="0"/>
              <a:t>	—it was about constructing internal structure.</a:t>
            </a:r>
          </a:p>
          <a:p>
            <a:r>
              <a:rPr lang="en-US" dirty="0"/>
              <a:t>The next challenge, both in biology and machine learning, would be to explain </a:t>
            </a:r>
            <a:r>
              <a:rPr lang="en-US" i="1" dirty="0"/>
              <a:t>why</a:t>
            </a:r>
            <a:r>
              <a:rPr lang="en-US" dirty="0"/>
              <a:t> exploration happens at all, </a:t>
            </a:r>
          </a:p>
          <a:p>
            <a:r>
              <a:rPr lang="en-US" dirty="0"/>
              <a:t>	and how curiosity guides it when reinforcement alone is silent.</a:t>
            </a:r>
          </a:p>
        </p:txBody>
      </p:sp>
      <p:sp>
        <p:nvSpPr>
          <p:cNvPr id="4" name="Slide Number Placeholder 3">
            <a:extLst>
              <a:ext uri="{FF2B5EF4-FFF2-40B4-BE49-F238E27FC236}">
                <a16:creationId xmlns:a16="http://schemas.microsoft.com/office/drawing/2014/main" id="{10C2ED97-9048-FC33-48E0-E9507784C1C9}"/>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753977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4C909-F594-84E7-6E51-28351D8346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A8546-918D-4E4B-9B53-A30617526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70A70-2C4A-9A6C-743E-AD5BB8897743}"/>
              </a:ext>
            </a:extLst>
          </p:cNvPr>
          <p:cNvSpPr>
            <a:spLocks noGrp="1"/>
          </p:cNvSpPr>
          <p:nvPr>
            <p:ph type="body" idx="1"/>
          </p:nvPr>
        </p:nvSpPr>
        <p:spPr/>
        <p:txBody>
          <a:bodyPr/>
          <a:lstStyle/>
          <a:p>
            <a:r>
              <a:rPr lang="en-US" dirty="0"/>
              <a:t>Imagine you’re traveling in a city you don’t know very well, looking for a place to eat.</a:t>
            </a:r>
          </a:p>
          <a:p>
            <a:r>
              <a:rPr lang="en-US" dirty="0"/>
              <a:t>You could go back to the café you liked yesterday—safe, predictable, satisfying.</a:t>
            </a:r>
          </a:p>
          <a:p>
            <a:r>
              <a:rPr lang="en-US" dirty="0"/>
              <a:t>Or you could wander a few more blocks to see what else is out there.</a:t>
            </a:r>
          </a:p>
          <a:p>
            <a:r>
              <a:rPr lang="en-US" dirty="0"/>
              <a:t>The first choice is </a:t>
            </a:r>
            <a:r>
              <a:rPr lang="en-US" b="1" dirty="0"/>
              <a:t>exploitation</a:t>
            </a:r>
            <a:r>
              <a:rPr lang="en-US" dirty="0"/>
              <a:t>—using what you already know to maximize reward.</a:t>
            </a:r>
          </a:p>
          <a:p>
            <a:r>
              <a:rPr lang="en-US" dirty="0"/>
              <a:t>The second is </a:t>
            </a:r>
            <a:r>
              <a:rPr lang="en-US" b="1" dirty="0"/>
              <a:t>exploration</a:t>
            </a:r>
            <a:r>
              <a:rPr lang="en-US" dirty="0"/>
              <a:t>—trading certainty for the chance to discover something better.</a:t>
            </a:r>
          </a:p>
          <a:p>
            <a:endParaRPr lang="en-US" dirty="0"/>
          </a:p>
          <a:p>
            <a:r>
              <a:rPr lang="en-US" dirty="0"/>
              <a:t>We make decisions like this constantly: whether to try a new study strategy, take a new route home, or talk to someone new in class.</a:t>
            </a:r>
          </a:p>
          <a:p>
            <a:r>
              <a:rPr lang="en-US" dirty="0"/>
              <a:t>Sometimes exploration pays off; sometimes it doesn’t.</a:t>
            </a:r>
          </a:p>
          <a:p>
            <a:r>
              <a:rPr lang="en-US" dirty="0"/>
              <a:t>But without it, we never learn enough to adapt when circumstances change.</a:t>
            </a:r>
          </a:p>
          <a:p>
            <a:endParaRPr lang="en-US" dirty="0"/>
          </a:p>
          <a:p>
            <a:r>
              <a:rPr lang="en-US" dirty="0"/>
              <a:t>Biologically, this balance is fundamental.</a:t>
            </a:r>
          </a:p>
          <a:p>
            <a:r>
              <a:rPr lang="en-US" dirty="0"/>
              <a:t>Organisms that only exploit miss new food sources or fail to adapt when conditions shift.</a:t>
            </a:r>
          </a:p>
          <a:p>
            <a:r>
              <a:rPr lang="en-US" dirty="0"/>
              <a:t>Those that explore too much waste energy and expose themselves to danger.</a:t>
            </a:r>
          </a:p>
          <a:p>
            <a:r>
              <a:rPr lang="en-US" dirty="0"/>
              <a:t>Evolution, and later the brain, had to find mechanisms to strike the right balance between </a:t>
            </a:r>
            <a:r>
              <a:rPr lang="en-US" b="1" dirty="0"/>
              <a:t>learning</a:t>
            </a:r>
            <a:r>
              <a:rPr lang="en-US" dirty="0"/>
              <a:t> and </a:t>
            </a:r>
            <a:r>
              <a:rPr lang="en-US" b="1" dirty="0"/>
              <a:t>earning</a:t>
            </a:r>
            <a:r>
              <a:rPr lang="en-US" dirty="0"/>
              <a:t>.</a:t>
            </a:r>
          </a:p>
          <a:p>
            <a:endParaRPr lang="en-US" dirty="0"/>
          </a:p>
          <a:p>
            <a:r>
              <a:rPr lang="en-US" dirty="0"/>
              <a:t>In psychology and neuroscience, this tension is captured by the </a:t>
            </a:r>
            <a:r>
              <a:rPr lang="en-US" b="1" dirty="0"/>
              <a:t>exploration–exploitation tradeoff</a:t>
            </a:r>
            <a:r>
              <a:rPr lang="en-US" dirty="0"/>
              <a:t>.</a:t>
            </a:r>
          </a:p>
          <a:p>
            <a:r>
              <a:rPr lang="en-US" dirty="0"/>
              <a:t>And when reinforcement signals are sparse or absent, another force takes over: </a:t>
            </a:r>
            <a:r>
              <a:rPr lang="en-US" b="1" dirty="0"/>
              <a:t>curiosity</a:t>
            </a:r>
            <a:r>
              <a:rPr lang="en-US" dirty="0"/>
              <a:t>—the intrinsic motivation to gather information just for its own sake.</a:t>
            </a:r>
          </a:p>
          <a:p>
            <a:r>
              <a:rPr lang="en-US" dirty="0"/>
              <a:t>Curiosity sustains learning when the environment is uncertain, pushing organisms—and people—to map the world more deeply, even when the rewards aren’t obvious yet.</a:t>
            </a:r>
          </a:p>
        </p:txBody>
      </p:sp>
      <p:sp>
        <p:nvSpPr>
          <p:cNvPr id="4" name="Slide Number Placeholder 3">
            <a:extLst>
              <a:ext uri="{FF2B5EF4-FFF2-40B4-BE49-F238E27FC236}">
                <a16:creationId xmlns:a16="http://schemas.microsoft.com/office/drawing/2014/main" id="{F57DF274-09EB-B63A-16EA-8825DCAA712C}"/>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1181877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68588-8467-1E34-2487-7C1E3B7DE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8181D-0501-40AB-1DA9-EA59332C9E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BD50B-498C-1C5A-BCF3-BB5F1E52CF68}"/>
              </a:ext>
            </a:extLst>
          </p:cNvPr>
          <p:cNvSpPr>
            <a:spLocks noGrp="1"/>
          </p:cNvSpPr>
          <p:nvPr>
            <p:ph type="body" idx="1"/>
          </p:nvPr>
        </p:nvSpPr>
        <p:spPr/>
        <p:txBody>
          <a:bodyPr/>
          <a:lstStyle/>
          <a:p>
            <a:r>
              <a:rPr lang="en-US" dirty="0"/>
              <a:t>The tension between exploration and exploitation isn’t limited to choosing restaurants—it’s everywhere in behavior.</a:t>
            </a:r>
          </a:p>
          <a:p>
            <a:r>
              <a:rPr lang="en-US" dirty="0"/>
              <a:t>A foraging bird faces the same decision: should it keep searching for berries on this tree or move to a new one?</a:t>
            </a:r>
          </a:p>
          <a:p>
            <a:r>
              <a:rPr lang="en-US" dirty="0"/>
              <a:t>A student wonders whether to keep using a familiar study method or try something different.</a:t>
            </a:r>
          </a:p>
          <a:p>
            <a:r>
              <a:rPr lang="en-US" dirty="0"/>
              <a:t>Even in relationships, people balance the comfort of stability with the desire to explore new social or romantic possibilities.</a:t>
            </a:r>
          </a:p>
          <a:p>
            <a:endParaRPr lang="en-US" dirty="0"/>
          </a:p>
          <a:p>
            <a:r>
              <a:rPr lang="en-US" dirty="0"/>
              <a:t>Across all these settings, the tradeoff has the same logic.</a:t>
            </a:r>
          </a:p>
          <a:p>
            <a:r>
              <a:rPr lang="en-US" dirty="0"/>
              <a:t>Exploration expands what you know; exploitation uses what you already know to get results.</a:t>
            </a:r>
          </a:p>
          <a:p>
            <a:r>
              <a:rPr lang="en-US" dirty="0"/>
              <a:t>Early in learning, exploration dominates—you try many strategies, sample different options, and gather data.</a:t>
            </a:r>
          </a:p>
          <a:p>
            <a:r>
              <a:rPr lang="en-US" dirty="0"/>
              <a:t>As knowledge accumulates, exploitation becomes more efficient—you rely on proven patterns.</a:t>
            </a:r>
          </a:p>
          <a:p>
            <a:endParaRPr lang="en-US" dirty="0"/>
          </a:p>
          <a:p>
            <a:r>
              <a:rPr lang="en-US" dirty="0"/>
              <a:t>But the key insight is that exploration and exploitation are not opposites—they’re stages in a cycle.</a:t>
            </a:r>
          </a:p>
          <a:p>
            <a:r>
              <a:rPr lang="en-US" dirty="0"/>
              <a:t>Exploration </a:t>
            </a:r>
            <a:r>
              <a:rPr lang="en-US" b="1" dirty="0"/>
              <a:t>builds internal models</a:t>
            </a:r>
            <a:r>
              <a:rPr lang="en-US" dirty="0"/>
              <a:t> of the world: what works, where things are, what patterns matter.</a:t>
            </a:r>
          </a:p>
          <a:p>
            <a:r>
              <a:rPr lang="en-US" dirty="0"/>
              <a:t>Exploitation </a:t>
            </a:r>
            <a:r>
              <a:rPr lang="en-US" b="1" dirty="0"/>
              <a:t>applies</a:t>
            </a:r>
            <a:r>
              <a:rPr lang="en-US" dirty="0"/>
              <a:t> those models to achieve goals efficiently.</a:t>
            </a:r>
          </a:p>
          <a:p>
            <a:r>
              <a:rPr lang="en-US" dirty="0"/>
              <a:t>Too much of either creates problems</a:t>
            </a:r>
          </a:p>
          <a:p>
            <a:r>
              <a:rPr lang="en-US" dirty="0"/>
              <a:t>	—too little exploration leads to rigidity, too little exploitation leads to aimless searching.</a:t>
            </a:r>
          </a:p>
          <a:p>
            <a:endParaRPr lang="en-US" dirty="0"/>
          </a:p>
          <a:p>
            <a:r>
              <a:rPr lang="en-US" dirty="0"/>
              <a:t>In both animals and humans, this balance is shaped by uncertainty.</a:t>
            </a:r>
          </a:p>
          <a:p>
            <a:r>
              <a:rPr lang="en-US" dirty="0"/>
              <a:t>When the environment is unpredictable, exploration increases.</a:t>
            </a:r>
          </a:p>
          <a:p>
            <a:r>
              <a:rPr lang="en-US" dirty="0"/>
              <a:t>When it becomes familiar and stable, exploitation takes over.</a:t>
            </a:r>
          </a:p>
          <a:p>
            <a:r>
              <a:rPr lang="en-US" dirty="0"/>
              <a:t>Understanding how organisms and brains manage this balance gives us insight into curiosity, </a:t>
            </a:r>
          </a:p>
          <a:p>
            <a:r>
              <a:rPr lang="en-US" dirty="0"/>
              <a:t>	learning, and even creativity itself.</a:t>
            </a:r>
          </a:p>
        </p:txBody>
      </p:sp>
      <p:sp>
        <p:nvSpPr>
          <p:cNvPr id="4" name="Slide Number Placeholder 3">
            <a:extLst>
              <a:ext uri="{FF2B5EF4-FFF2-40B4-BE49-F238E27FC236}">
                <a16:creationId xmlns:a16="http://schemas.microsoft.com/office/drawing/2014/main" id="{7A3A7EC9-05A0-FCC9-72F9-0BBDBE7F4EC8}"/>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115731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D8594-7808-9401-B652-97E8842DD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08617-FDE4-46B8-7EEA-CA7002741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C62C70-1824-5386-57BE-C2DEA0204A7F}"/>
              </a:ext>
            </a:extLst>
          </p:cNvPr>
          <p:cNvSpPr>
            <a:spLocks noGrp="1"/>
          </p:cNvSpPr>
          <p:nvPr>
            <p:ph type="body" idx="1"/>
          </p:nvPr>
        </p:nvSpPr>
        <p:spPr/>
        <p:txBody>
          <a:bodyPr/>
          <a:lstStyle/>
          <a:p>
            <a:r>
              <a:rPr lang="en-US" dirty="0"/>
              <a:t>One of the most striking demonstrations of the exploration–exploitation dynamic comes from gambling.</a:t>
            </a:r>
          </a:p>
          <a:p>
            <a:r>
              <a:rPr lang="en-US" dirty="0"/>
              <a:t>Slot machines, for instance, are designed around </a:t>
            </a:r>
            <a:r>
              <a:rPr lang="en-US" b="1" dirty="0"/>
              <a:t>variable ratio reinforcement</a:t>
            </a:r>
            <a:r>
              <a:rPr lang="en-US" dirty="0"/>
              <a:t>—the same principle B. F. Skinner studied in pigeons.</a:t>
            </a:r>
          </a:p>
          <a:p>
            <a:r>
              <a:rPr lang="en-US" dirty="0"/>
              <a:t>In a variable ratio schedule, rewards come unpredictably: sometimes right away, sometimes after many tries.</a:t>
            </a:r>
          </a:p>
          <a:p>
            <a:r>
              <a:rPr lang="en-US" dirty="0"/>
              <a:t>That uncertainty makes behavior incredibly persistent, because each new action </a:t>
            </a:r>
            <a:r>
              <a:rPr lang="en-US" i="1" dirty="0"/>
              <a:t>might</a:t>
            </a:r>
            <a:r>
              <a:rPr lang="en-US" dirty="0"/>
              <a:t> be the one that pays off.</a:t>
            </a:r>
          </a:p>
          <a:p>
            <a:endParaRPr lang="en-US" dirty="0"/>
          </a:p>
          <a:p>
            <a:r>
              <a:rPr lang="en-US" dirty="0"/>
              <a:t>Skinner found that pigeons pecking for food under a variable ratio schedule would continue almost indefinitely, even when rewards became rare.</a:t>
            </a:r>
          </a:p>
          <a:p>
            <a:r>
              <a:rPr lang="en-US" dirty="0"/>
              <a:t>The pattern mimics what happens in casinos or online games: the irregular reward keeps players exploring, hoping the next trial will be the lucky one.</a:t>
            </a:r>
          </a:p>
          <a:p>
            <a:r>
              <a:rPr lang="en-US" dirty="0"/>
              <a:t>This isn’t just habit—it’s a form of learning tuned by uncertainty itself.</a:t>
            </a:r>
          </a:p>
          <a:p>
            <a:endParaRPr lang="en-US" dirty="0"/>
          </a:p>
          <a:p>
            <a:r>
              <a:rPr lang="en-US" dirty="0"/>
              <a:t>In the brain, variable rewards engage dopaminergic systems linked to both reinforcement and curiosity.</a:t>
            </a:r>
          </a:p>
          <a:p>
            <a:r>
              <a:rPr lang="en-US" dirty="0"/>
              <a:t>Dopamine spikes don’t just track pleasure—they signal </a:t>
            </a:r>
            <a:r>
              <a:rPr lang="en-US" b="1" dirty="0"/>
              <a:t>prediction error</a:t>
            </a:r>
            <a:r>
              <a:rPr lang="en-US" dirty="0"/>
              <a:t>: the gap between expected and received outcome.</a:t>
            </a:r>
          </a:p>
          <a:p>
            <a:r>
              <a:rPr lang="en-US" dirty="0"/>
              <a:t>Every time something surprising happens, the brain updates its model of the world, strengthening exploratory behavior.</a:t>
            </a:r>
          </a:p>
          <a:p>
            <a:endParaRPr lang="en-US" dirty="0"/>
          </a:p>
          <a:p>
            <a:r>
              <a:rPr lang="en-US" dirty="0"/>
              <a:t>This same mechanism that makes gambling addictive is also what makes learning adaptive.</a:t>
            </a:r>
          </a:p>
          <a:p>
            <a:r>
              <a:rPr lang="en-US" dirty="0"/>
              <a:t>Intermittent, uncertain rewards keep us engaged, pushing us to gather more information and test new possibilities.</a:t>
            </a:r>
          </a:p>
          <a:p>
            <a:r>
              <a:rPr lang="en-US" dirty="0"/>
              <a:t>It’s the biological bridge between curiosity and compulsion—between exploration that helps us learn and exploration that can spiral out of control.</a:t>
            </a:r>
          </a:p>
        </p:txBody>
      </p:sp>
      <p:sp>
        <p:nvSpPr>
          <p:cNvPr id="4" name="Slide Number Placeholder 3">
            <a:extLst>
              <a:ext uri="{FF2B5EF4-FFF2-40B4-BE49-F238E27FC236}">
                <a16:creationId xmlns:a16="http://schemas.microsoft.com/office/drawing/2014/main" id="{4728FAE0-F770-87A2-A08A-79C547E4138C}"/>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4097675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69889-254D-127D-1EB2-43DCD1E21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69541-6442-296D-7D47-32B6F422B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0623E-114F-AF60-6D57-EE23D4B61E87}"/>
              </a:ext>
            </a:extLst>
          </p:cNvPr>
          <p:cNvSpPr>
            <a:spLocks noGrp="1"/>
          </p:cNvSpPr>
          <p:nvPr>
            <p:ph type="body" idx="1"/>
          </p:nvPr>
        </p:nvSpPr>
        <p:spPr/>
        <p:txBody>
          <a:bodyPr/>
          <a:lstStyle/>
          <a:p>
            <a:r>
              <a:rPr lang="en-US" dirty="0"/>
              <a:t>Let’s step back and summarize what this last problem was about.</a:t>
            </a:r>
          </a:p>
          <a:p>
            <a:r>
              <a:rPr lang="en-US" dirty="0"/>
              <a:t>Organisms and humans constantly face a choice between </a:t>
            </a:r>
            <a:r>
              <a:rPr lang="en-US" b="1" dirty="0"/>
              <a:t>exploration</a:t>
            </a:r>
            <a:r>
              <a:rPr lang="en-US" dirty="0"/>
              <a:t>—seeking new information—and </a:t>
            </a:r>
            <a:r>
              <a:rPr lang="en-US" b="1" dirty="0"/>
              <a:t>exploitation</a:t>
            </a:r>
            <a:r>
              <a:rPr lang="en-US" dirty="0"/>
              <a:t>—using what they already know to gain reward.</a:t>
            </a:r>
          </a:p>
          <a:p>
            <a:r>
              <a:rPr lang="en-US" dirty="0"/>
              <a:t>Finding the right balance is one of the central challenges of learning, both in nature and in artificial intelligence.</a:t>
            </a:r>
          </a:p>
          <a:p>
            <a:endParaRPr lang="en-US" dirty="0"/>
          </a:p>
          <a:p>
            <a:r>
              <a:rPr lang="en-US" dirty="0"/>
              <a:t>We saw that </a:t>
            </a:r>
            <a:r>
              <a:rPr lang="en-US" b="1" dirty="0"/>
              <a:t>curiosity</a:t>
            </a:r>
            <a:r>
              <a:rPr lang="en-US" dirty="0"/>
              <a:t> helps bridge this gap.</a:t>
            </a:r>
          </a:p>
          <a:p>
            <a:r>
              <a:rPr lang="en-US" dirty="0"/>
              <a:t>It drives behavior even when rewards are absent or uncertain, keeping learning going and encouraging organisms to build richer models of the world.</a:t>
            </a:r>
          </a:p>
          <a:p>
            <a:r>
              <a:rPr lang="en-US" dirty="0"/>
              <a:t>That’s what Tolman’s rats were doing—exploring first, then exploiting what they had learned when food appeared.</a:t>
            </a:r>
          </a:p>
          <a:p>
            <a:endParaRPr lang="en-US" dirty="0"/>
          </a:p>
          <a:p>
            <a:r>
              <a:rPr lang="en-US" dirty="0"/>
              <a:t>Behaviorists like Skinner later showed that uncertainty itself can be rewarding.</a:t>
            </a:r>
          </a:p>
          <a:p>
            <a:r>
              <a:rPr lang="en-US" dirty="0"/>
              <a:t>Under </a:t>
            </a:r>
            <a:r>
              <a:rPr lang="en-US" b="1" dirty="0"/>
              <a:t>variable ratio reinforcement</a:t>
            </a:r>
            <a:r>
              <a:rPr lang="en-US" dirty="0"/>
              <a:t>, as in gambling, unpredictable rewards sustain high levels of activity.</a:t>
            </a:r>
          </a:p>
          <a:p>
            <a:r>
              <a:rPr lang="en-US" dirty="0"/>
              <a:t>Every surprising outcome triggers a small burst of learning, powered by </a:t>
            </a:r>
            <a:r>
              <a:rPr lang="en-US" b="1" dirty="0"/>
              <a:t>prediction error</a:t>
            </a:r>
            <a:r>
              <a:rPr lang="en-US" dirty="0"/>
              <a:t>—the difference between what was expected and what actually happened.</a:t>
            </a:r>
          </a:p>
          <a:p>
            <a:endParaRPr lang="en-US" dirty="0"/>
          </a:p>
          <a:p>
            <a:r>
              <a:rPr lang="en-US" dirty="0"/>
              <a:t>Together these principles reveal that exploration isn’t random—it’s guided by mechanisms that make novelty intrinsically interesting and uncertainty intrinsically motivating.</a:t>
            </a:r>
          </a:p>
          <a:p>
            <a:r>
              <a:rPr lang="en-US" dirty="0"/>
              <a:t>That motivation to learn for its own sake paved the way for more complex behaviors, including the ability to use maps to plan new routes or anticipate unseen outcomes.</a:t>
            </a:r>
          </a:p>
          <a:p>
            <a:endParaRPr lang="en-US" dirty="0"/>
          </a:p>
          <a:p>
            <a:r>
              <a:rPr lang="en-US" dirty="0"/>
              <a:t>The next step is to see what all these partial solutions—stabilizing perception, tracking position, building maps, and exploring for curiosity’s sake—add up to in evolutionary and functional terms.</a:t>
            </a:r>
          </a:p>
        </p:txBody>
      </p:sp>
      <p:sp>
        <p:nvSpPr>
          <p:cNvPr id="4" name="Slide Number Placeholder 3">
            <a:extLst>
              <a:ext uri="{FF2B5EF4-FFF2-40B4-BE49-F238E27FC236}">
                <a16:creationId xmlns:a16="http://schemas.microsoft.com/office/drawing/2014/main" id="{486C9FA2-0588-201C-270C-6EAEFABD8A8B}"/>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2989144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5844-5E22-8607-18B6-0AD42F58A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4974C-AEF6-514A-A3DD-06CCCC0A3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E272BD-EDF0-2F0E-5F03-CBBB8A8EB8A1}"/>
              </a:ext>
            </a:extLst>
          </p:cNvPr>
          <p:cNvSpPr>
            <a:spLocks noGrp="1"/>
          </p:cNvSpPr>
          <p:nvPr>
            <p:ph type="body" idx="1"/>
          </p:nvPr>
        </p:nvSpPr>
        <p:spPr/>
        <p:txBody>
          <a:bodyPr/>
          <a:lstStyle/>
          <a:p>
            <a:r>
              <a:rPr lang="en-US" dirty="0"/>
              <a:t>Let’s take stock of how far we’ve come.</a:t>
            </a:r>
          </a:p>
          <a:p>
            <a:r>
              <a:rPr lang="en-US" dirty="0"/>
              <a:t>Early organisms could orient toward or away from signals—simple </a:t>
            </a:r>
            <a:r>
              <a:rPr lang="en-US" b="1" dirty="0"/>
              <a:t>reflexes</a:t>
            </a:r>
            <a:r>
              <a:rPr lang="en-US" dirty="0"/>
              <a:t> tuned by evolution.</a:t>
            </a:r>
          </a:p>
          <a:p>
            <a:r>
              <a:rPr lang="en-US" dirty="0"/>
              <a:t>Hebbian learning added the ability to strengthen useful associations, linking stimuli and actions through experience.</a:t>
            </a:r>
          </a:p>
          <a:p>
            <a:r>
              <a:rPr lang="en-US" dirty="0"/>
              <a:t>Pattern recognition expanded that further, letting organisms generalize across similar situations.</a:t>
            </a:r>
          </a:p>
          <a:p>
            <a:r>
              <a:rPr lang="en-US" dirty="0"/>
              <a:t>And reinforcement learning made it possible to chain actions across time, connecting behavior to delayed outcomes.</a:t>
            </a:r>
          </a:p>
          <a:p>
            <a:endParaRPr lang="en-US" dirty="0"/>
          </a:p>
          <a:p>
            <a:r>
              <a:rPr lang="en-US" dirty="0"/>
              <a:t>Each of these systems made behavior more flexible.</a:t>
            </a:r>
          </a:p>
          <a:p>
            <a:r>
              <a:rPr lang="en-US" dirty="0"/>
              <a:t>But all of them share a common limitation: they depend on past experience.</a:t>
            </a:r>
          </a:p>
          <a:p>
            <a:r>
              <a:rPr lang="en-US" dirty="0"/>
              <a:t>They can only repeat or recombine what has already worked before.</a:t>
            </a:r>
          </a:p>
          <a:p>
            <a:r>
              <a:rPr lang="en-US" dirty="0"/>
              <a:t>They can’t, by themselves, represent unseen relationships or imagine outcomes that haven’t yet occurred.</a:t>
            </a:r>
          </a:p>
          <a:p>
            <a:endParaRPr lang="en-US" dirty="0"/>
          </a:p>
          <a:p>
            <a:r>
              <a:rPr lang="en-US" dirty="0"/>
              <a:t>That’s fine when the world is stable and feedback is immediate.</a:t>
            </a:r>
          </a:p>
          <a:p>
            <a:r>
              <a:rPr lang="en-US" dirty="0"/>
              <a:t>But in a complex, changing environment—where rewards are distant or hidden—these systems start to fail.</a:t>
            </a:r>
          </a:p>
          <a:p>
            <a:r>
              <a:rPr lang="en-US" dirty="0"/>
              <a:t>An animal needs more than the memory of what worked; it needs a way to model </a:t>
            </a:r>
            <a:r>
              <a:rPr lang="en-US" i="1" dirty="0"/>
              <a:t>how</a:t>
            </a:r>
            <a:r>
              <a:rPr lang="en-US" dirty="0"/>
              <a:t> the world is structured and </a:t>
            </a:r>
            <a:r>
              <a:rPr lang="en-US" i="1" dirty="0"/>
              <a:t>why</a:t>
            </a:r>
            <a:r>
              <a:rPr lang="en-US" dirty="0"/>
              <a:t> actions lead to particular results.</a:t>
            </a:r>
          </a:p>
          <a:p>
            <a:endParaRPr lang="en-US" dirty="0"/>
          </a:p>
          <a:p>
            <a:r>
              <a:rPr lang="en-US" dirty="0"/>
              <a:t>True navigation—whether through physical space or abstract problem space—requires representing unseen relations:</a:t>
            </a:r>
          </a:p>
          <a:p>
            <a:r>
              <a:rPr lang="en-US" dirty="0"/>
              <a:t>the locations of objects not currently perceived, the consequences of movements not yet made, and the stable structure of an environment that keeps changing around you.</a:t>
            </a:r>
          </a:p>
          <a:p>
            <a:endParaRPr lang="en-US" dirty="0"/>
          </a:p>
          <a:p>
            <a:r>
              <a:rPr lang="en-US" dirty="0"/>
              <a:t>Spatial mapping, curiosity, and prediction emerge as solutions to these deeper limitations—mechanisms that let organisms move from reactive learning to genuinely model-based behavior.</a:t>
            </a:r>
          </a:p>
        </p:txBody>
      </p:sp>
      <p:sp>
        <p:nvSpPr>
          <p:cNvPr id="4" name="Slide Number Placeholder 3">
            <a:extLst>
              <a:ext uri="{FF2B5EF4-FFF2-40B4-BE49-F238E27FC236}">
                <a16:creationId xmlns:a16="http://schemas.microsoft.com/office/drawing/2014/main" id="{0BAF1C48-FE45-3049-8A63-0EB9EA3D359C}"/>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67322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1092679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76189-F035-FE87-16B3-63BB318E5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F5B26-C90F-B8AD-31A1-6CB804C3E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DE77B-1204-F780-A390-90D57BE04BDF}"/>
              </a:ext>
            </a:extLst>
          </p:cNvPr>
          <p:cNvSpPr>
            <a:spLocks noGrp="1"/>
          </p:cNvSpPr>
          <p:nvPr>
            <p:ph type="body" idx="1"/>
          </p:nvPr>
        </p:nvSpPr>
        <p:spPr/>
        <p:txBody>
          <a:bodyPr/>
          <a:lstStyle/>
          <a:p>
            <a:r>
              <a:rPr lang="en-US" dirty="0"/>
              <a:t>Once an organism can represent space, a whole new world of possibilities opens up.</a:t>
            </a:r>
          </a:p>
          <a:p>
            <a:r>
              <a:rPr lang="en-US" dirty="0"/>
              <a:t>A spatial map allows it to take </a:t>
            </a:r>
            <a:r>
              <a:rPr lang="en-US" b="1" dirty="0"/>
              <a:t>detours</a:t>
            </a:r>
            <a:r>
              <a:rPr lang="en-US" dirty="0"/>
              <a:t> around obstacles, to find </a:t>
            </a:r>
            <a:r>
              <a:rPr lang="en-US" b="1" dirty="0"/>
              <a:t>shortcuts</a:t>
            </a:r>
            <a:r>
              <a:rPr lang="en-US" dirty="0"/>
              <a:t> to goals, and to maintain orientation even when sensory cues are missing.</a:t>
            </a:r>
          </a:p>
          <a:p>
            <a:r>
              <a:rPr lang="en-US" dirty="0"/>
              <a:t>Instead of following fixed routines, it can now make choices based on the </a:t>
            </a:r>
            <a:r>
              <a:rPr lang="en-US" i="1" dirty="0"/>
              <a:t>structure</a:t>
            </a:r>
            <a:r>
              <a:rPr lang="en-US" dirty="0"/>
              <a:t> of the environment.</a:t>
            </a:r>
          </a:p>
          <a:p>
            <a:br>
              <a:rPr lang="en-US" dirty="0"/>
            </a:br>
            <a:endParaRPr lang="en-US" dirty="0"/>
          </a:p>
          <a:p>
            <a:r>
              <a:rPr lang="en-US" dirty="0"/>
              <a:t>Curiosity makes those maps even richer.</a:t>
            </a:r>
          </a:p>
          <a:p>
            <a:r>
              <a:rPr lang="en-US" dirty="0"/>
              <a:t>When exploration is intrinsically rewarding, an animal gathers information about places and relationships that aren’t immediately useful.</a:t>
            </a:r>
          </a:p>
          <a:p>
            <a:r>
              <a:rPr lang="en-US" dirty="0"/>
              <a:t>Later, that information can be repurposed for new goals—finding food when supplies shift, escaping predators, or remembering where resources were hidden.</a:t>
            </a:r>
          </a:p>
          <a:p>
            <a:r>
              <a:rPr lang="en-US" dirty="0"/>
              <a:t>Curiosity transforms movement from mere reaction into a kind of ongoing world-building process.</a:t>
            </a:r>
          </a:p>
          <a:p>
            <a:br>
              <a:rPr lang="en-US" dirty="0"/>
            </a:br>
            <a:endParaRPr lang="en-US" dirty="0"/>
          </a:p>
          <a:p>
            <a:r>
              <a:rPr lang="en-US" dirty="0"/>
              <a:t>Together, spatial mapping and curiosity shift behavior from </a:t>
            </a:r>
            <a:r>
              <a:rPr lang="en-US" b="1" dirty="0"/>
              <a:t>reactive</a:t>
            </a:r>
            <a:r>
              <a:rPr lang="en-US" dirty="0"/>
              <a:t> to </a:t>
            </a:r>
            <a:r>
              <a:rPr lang="en-US" b="1" dirty="0"/>
              <a:t>predictive</a:t>
            </a:r>
            <a:r>
              <a:rPr lang="en-US" dirty="0"/>
              <a:t>.</a:t>
            </a:r>
          </a:p>
          <a:p>
            <a:r>
              <a:rPr lang="en-US" dirty="0"/>
              <a:t>Instead of waiting for feedback, the organism can simulate outcomes, anticipate what might happen next, and act proactively.</a:t>
            </a:r>
          </a:p>
          <a:p>
            <a:r>
              <a:rPr lang="en-US" dirty="0"/>
              <a:t>Evolutionarily, this was an enormous leap: a way to use internal structure to guide future behavior rather than relying only on past reward.</a:t>
            </a:r>
          </a:p>
          <a:p>
            <a:br>
              <a:rPr lang="en-US" dirty="0"/>
            </a:br>
            <a:endParaRPr lang="en-US" dirty="0"/>
          </a:p>
          <a:p>
            <a:r>
              <a:rPr lang="en-US" dirty="0"/>
              <a:t>From a cognitive perspective, it’s the bridge between perception and planning, and from a neural perspective, it sets the stage for hippocampal and cortical systems that integrate space, memory, and imagination.</a:t>
            </a:r>
          </a:p>
          <a:p>
            <a:r>
              <a:rPr lang="en-US" dirty="0"/>
              <a:t>In short, once you have a map—and a motive to expand it—you’ve entered the era of genuine cognition.</a:t>
            </a:r>
          </a:p>
        </p:txBody>
      </p:sp>
      <p:sp>
        <p:nvSpPr>
          <p:cNvPr id="4" name="Slide Number Placeholder 3">
            <a:extLst>
              <a:ext uri="{FF2B5EF4-FFF2-40B4-BE49-F238E27FC236}">
                <a16:creationId xmlns:a16="http://schemas.microsoft.com/office/drawing/2014/main" id="{86D141BB-41D8-CAF9-E039-1144E227BFE0}"/>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1668136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B3AA5-1686-A3AA-11E6-169F7811A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FCC84-E72F-A89F-0399-8591DC835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2FA9F-B047-A19D-DCEF-4281D7850E21}"/>
              </a:ext>
            </a:extLst>
          </p:cNvPr>
          <p:cNvSpPr>
            <a:spLocks noGrp="1"/>
          </p:cNvSpPr>
          <p:nvPr>
            <p:ph type="body" idx="1"/>
          </p:nvPr>
        </p:nvSpPr>
        <p:spPr/>
        <p:txBody>
          <a:bodyPr/>
          <a:lstStyle/>
          <a:p>
            <a:r>
              <a:rPr lang="en-US" dirty="0"/>
              <a:t>These abilities didn’t evolve just once—they’re deeply conserved across vertebrates.</a:t>
            </a:r>
          </a:p>
          <a:p>
            <a:r>
              <a:rPr lang="en-US" dirty="0"/>
              <a:t>From fish to birds to mammals, we find similar spatial systems organizing movement and memory.</a:t>
            </a:r>
          </a:p>
          <a:p>
            <a:r>
              <a:rPr lang="en-US" dirty="0"/>
              <a:t>The same core circuitry—especially in the hippocampal and </a:t>
            </a:r>
            <a:r>
              <a:rPr lang="en-US" dirty="0" err="1"/>
              <a:t>parahippocampal</a:t>
            </a:r>
            <a:r>
              <a:rPr lang="en-US" dirty="0"/>
              <a:t> regions—supports navigation, orientation, and even the mental simulation of routes.</a:t>
            </a:r>
          </a:p>
          <a:p>
            <a:endParaRPr lang="en-US" dirty="0"/>
          </a:p>
          <a:p>
            <a:r>
              <a:rPr lang="en-US" dirty="0"/>
              <a:t>In ecological terms, the advantages are enormous.</a:t>
            </a:r>
          </a:p>
          <a:p>
            <a:r>
              <a:rPr lang="en-US" dirty="0"/>
              <a:t>A species that can represent space internally doesn’t need to rediscover routes each time—it can take </a:t>
            </a:r>
            <a:r>
              <a:rPr lang="en-US" b="1" dirty="0"/>
              <a:t>shortcuts</a:t>
            </a:r>
            <a:r>
              <a:rPr lang="en-US" dirty="0"/>
              <a:t>, </a:t>
            </a:r>
            <a:r>
              <a:rPr lang="en-US" b="1" dirty="0"/>
              <a:t>avoid hazards</a:t>
            </a:r>
            <a:r>
              <a:rPr lang="en-US" dirty="0"/>
              <a:t>, and </a:t>
            </a:r>
            <a:r>
              <a:rPr lang="en-US" b="1" dirty="0"/>
              <a:t>exploit resources</a:t>
            </a:r>
            <a:r>
              <a:rPr lang="en-US" dirty="0"/>
              <a:t> more efficiently.</a:t>
            </a:r>
          </a:p>
          <a:p>
            <a:r>
              <a:rPr lang="en-US" dirty="0"/>
              <a:t>Birds use cognitive maps to migrate and return to their nests year after year; mammals use them to navigate complex territories and remember the locations of food caches or dens.</a:t>
            </a:r>
          </a:p>
          <a:p>
            <a:endParaRPr lang="en-US" dirty="0"/>
          </a:p>
          <a:p>
            <a:r>
              <a:rPr lang="en-US" dirty="0"/>
              <a:t>Even in simpler vertebrates like fish and amphibians, spatial learning improves foraging success and predator avoidance.</a:t>
            </a:r>
          </a:p>
          <a:p>
            <a:r>
              <a:rPr lang="en-US" dirty="0"/>
              <a:t>Rather than wandering randomly, they can use internal representations to make purposeful, informed choices about where to move next.</a:t>
            </a:r>
          </a:p>
          <a:p>
            <a:endParaRPr lang="en-US" dirty="0"/>
          </a:p>
          <a:p>
            <a:r>
              <a:rPr lang="en-US" dirty="0"/>
              <a:t>This continuity suggests that spatial cognition is one of the fundamental architectures of intelligence—a set of conserved mechanisms that nature kept and elaborated upon rather than reinventing.</a:t>
            </a:r>
          </a:p>
          <a:p>
            <a:r>
              <a:rPr lang="en-US" dirty="0"/>
              <a:t>It’s a solution to the same general problem: how to stay oriented, plan actions, and make predictions in a world where information is always incomplete.</a:t>
            </a:r>
          </a:p>
          <a:p>
            <a:endParaRPr lang="en-US" dirty="0"/>
          </a:p>
          <a:p>
            <a:r>
              <a:rPr lang="en-US" dirty="0"/>
              <a:t>By the time mammals appear, those same systems are doing more than spatial navigation—they’re organizing memory and imagination as well.</a:t>
            </a:r>
          </a:p>
          <a:p>
            <a:r>
              <a:rPr lang="en-US" dirty="0"/>
              <a:t>Understanding how they evolved helps explain why so many cognitive capacities, from foraging to thinking, still depend on the same underlying neural machinery.</a:t>
            </a:r>
          </a:p>
        </p:txBody>
      </p:sp>
      <p:sp>
        <p:nvSpPr>
          <p:cNvPr id="4" name="Slide Number Placeholder 3">
            <a:extLst>
              <a:ext uri="{FF2B5EF4-FFF2-40B4-BE49-F238E27FC236}">
                <a16:creationId xmlns:a16="http://schemas.microsoft.com/office/drawing/2014/main" id="{A4436E77-39DC-25A5-1F0A-F5958495F897}"/>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4122607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D54EE-4BA9-D3DF-E47B-90229BE3E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F02946-22C1-9F2D-1552-6F3C53991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D0F9F-D463-426C-1230-7F1CD8DD4148}"/>
              </a:ext>
            </a:extLst>
          </p:cNvPr>
          <p:cNvSpPr>
            <a:spLocks noGrp="1"/>
          </p:cNvSpPr>
          <p:nvPr>
            <p:ph type="body" idx="1"/>
          </p:nvPr>
        </p:nvSpPr>
        <p:spPr/>
        <p:txBody>
          <a:bodyPr/>
          <a:lstStyle/>
          <a:p>
            <a:r>
              <a:rPr lang="en-US" dirty="0"/>
              <a:t>When we step back, we can see a clear functional story emerging.</a:t>
            </a:r>
          </a:p>
          <a:p>
            <a:r>
              <a:rPr lang="en-US" dirty="0"/>
              <a:t>Early learning systems—reflexes, Hebbian associations, and reinforcement learning—were essentially </a:t>
            </a:r>
            <a:r>
              <a:rPr lang="en-US" b="1" dirty="0"/>
              <a:t>reactive</a:t>
            </a:r>
            <a:r>
              <a:rPr lang="en-US" dirty="0"/>
              <a:t>.</a:t>
            </a:r>
          </a:p>
          <a:p>
            <a:r>
              <a:rPr lang="en-US" dirty="0"/>
              <a:t>They adjusted behavior based on past outcomes, but couldn’t anticipate what lay ahead.</a:t>
            </a:r>
          </a:p>
          <a:p>
            <a:r>
              <a:rPr lang="en-US" dirty="0"/>
              <a:t>Each improvement made behavior a little more flexible, but still tied to immediate experience.</a:t>
            </a:r>
          </a:p>
          <a:p>
            <a:endParaRPr lang="en-US" dirty="0"/>
          </a:p>
          <a:p>
            <a:r>
              <a:rPr lang="en-US" dirty="0"/>
              <a:t>Spatial cognition changed that.</a:t>
            </a:r>
          </a:p>
          <a:p>
            <a:r>
              <a:rPr lang="en-US" dirty="0"/>
              <a:t>By introducing internal structure—representations of relations, distances, and directions—organisms could now simulate outcomes before acting.</a:t>
            </a:r>
          </a:p>
          <a:p>
            <a:r>
              <a:rPr lang="en-US" dirty="0"/>
              <a:t>Instead of “if this, then that,” they could think, in effect, “if I go this way, I’ll end up there.”</a:t>
            </a:r>
          </a:p>
          <a:p>
            <a:r>
              <a:rPr lang="en-US" dirty="0"/>
              <a:t>That capacity for </a:t>
            </a:r>
            <a:r>
              <a:rPr lang="en-US" b="1" dirty="0"/>
              <a:t>prediction</a:t>
            </a:r>
            <a:r>
              <a:rPr lang="en-US" dirty="0"/>
              <a:t>—for modeling the consequences of future movement—marks a fundamental shift in what brains do.</a:t>
            </a:r>
            <a:br>
              <a:rPr lang="en-US" dirty="0"/>
            </a:br>
            <a:endParaRPr lang="en-US" dirty="0"/>
          </a:p>
          <a:p>
            <a:r>
              <a:rPr lang="en-US" dirty="0"/>
              <a:t>Curiosity and exploration reinforced the same trend.</a:t>
            </a:r>
          </a:p>
          <a:p>
            <a:r>
              <a:rPr lang="en-US" dirty="0"/>
              <a:t>They filled in gaps in those internal models, making them more complete and adaptable.</a:t>
            </a:r>
          </a:p>
          <a:p>
            <a:r>
              <a:rPr lang="en-US" dirty="0"/>
              <a:t>Over evolutionary time, this transition—from reacting to predicting—allowed animals to forage efficiently, plan detours, anticipate threats, and exploit opportunities that hadn’t yet appeared.</a:t>
            </a:r>
            <a:br>
              <a:rPr lang="en-US" dirty="0"/>
            </a:br>
            <a:endParaRPr lang="en-US" dirty="0"/>
          </a:p>
          <a:p>
            <a:r>
              <a:rPr lang="en-US" dirty="0"/>
              <a:t>At a broader level, prediction is what turns learning into cognition.</a:t>
            </a:r>
          </a:p>
          <a:p>
            <a:r>
              <a:rPr lang="en-US" dirty="0"/>
              <a:t>It’s the capacity to use internal structure to guide future action rather than relying solely on feedback from the past.</a:t>
            </a:r>
          </a:p>
          <a:p>
            <a:r>
              <a:rPr lang="en-US" dirty="0"/>
              <a:t>Spatial maps were the first large-scale predictive models the brain ever built, and they became the template for more abstract forms of thinking that evolved later.</a:t>
            </a:r>
          </a:p>
        </p:txBody>
      </p:sp>
      <p:sp>
        <p:nvSpPr>
          <p:cNvPr id="4" name="Slide Number Placeholder 3">
            <a:extLst>
              <a:ext uri="{FF2B5EF4-FFF2-40B4-BE49-F238E27FC236}">
                <a16:creationId xmlns:a16="http://schemas.microsoft.com/office/drawing/2014/main" id="{66F4190A-04F9-5EF9-C143-1588069B8A33}"/>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1770489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032CD-26BA-F88B-184F-D657E2364E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15B83-B41F-0300-8B85-5F391B74E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F4AA0-CEB8-790C-CAF9-C4AD9C5BB807}"/>
              </a:ext>
            </a:extLst>
          </p:cNvPr>
          <p:cNvSpPr>
            <a:spLocks noGrp="1"/>
          </p:cNvSpPr>
          <p:nvPr>
            <p:ph type="body" idx="1"/>
          </p:nvPr>
        </p:nvSpPr>
        <p:spPr/>
        <p:txBody>
          <a:bodyPr/>
          <a:lstStyle/>
          <a:p>
            <a:r>
              <a:rPr lang="en-US" dirty="0"/>
              <a:t>The spatial systems we’ve been talking about don’t just record experience—they use it to predict.</a:t>
            </a:r>
          </a:p>
          <a:p>
            <a:r>
              <a:rPr lang="en-US" dirty="0"/>
              <a:t>That predictive capacity is what makes them powerful, </a:t>
            </a:r>
          </a:p>
          <a:p>
            <a:r>
              <a:rPr lang="en-US" dirty="0"/>
              <a:t>	and it’s what connects biological navigation to computational models of learning.</a:t>
            </a:r>
          </a:p>
          <a:p>
            <a:endParaRPr lang="en-US" dirty="0"/>
          </a:p>
          <a:p>
            <a:r>
              <a:rPr lang="en-US" dirty="0"/>
              <a:t>In Tolman’s sense, a </a:t>
            </a:r>
            <a:r>
              <a:rPr lang="en-US" b="1" dirty="0"/>
              <a:t>cognitive map</a:t>
            </a:r>
            <a:r>
              <a:rPr lang="en-US" dirty="0"/>
              <a:t> is a representation that encodes relationships among states</a:t>
            </a:r>
          </a:p>
          <a:p>
            <a:r>
              <a:rPr lang="en-US" dirty="0"/>
              <a:t>	—places, cues, and actions—so that the organism can infer new paths and outcomes.</a:t>
            </a:r>
          </a:p>
          <a:p>
            <a:r>
              <a:rPr lang="en-US" dirty="0"/>
              <a:t>When an animal takes a shortcut it’s never traveled before, </a:t>
            </a:r>
          </a:p>
          <a:p>
            <a:r>
              <a:rPr lang="en-US" dirty="0"/>
              <a:t>	it’s using that internal model to simulate possibilities.</a:t>
            </a:r>
          </a:p>
          <a:p>
            <a:r>
              <a:rPr lang="en-US" dirty="0"/>
              <a:t>That’s exactly what </a:t>
            </a:r>
            <a:r>
              <a:rPr lang="en-US" b="1" dirty="0"/>
              <a:t>model-based reinforcement learning</a:t>
            </a:r>
            <a:r>
              <a:rPr lang="en-US" dirty="0"/>
              <a:t> does in modern AI systems.</a:t>
            </a:r>
          </a:p>
          <a:p>
            <a:endParaRPr lang="en-US" dirty="0"/>
          </a:p>
          <a:p>
            <a:r>
              <a:rPr lang="en-US" dirty="0"/>
              <a:t>In a </a:t>
            </a:r>
            <a:r>
              <a:rPr lang="en-US" b="1" dirty="0"/>
              <a:t>model-free</a:t>
            </a:r>
            <a:r>
              <a:rPr lang="en-US" dirty="0"/>
              <a:t> learner, behavior is guided only by the history of reward</a:t>
            </a:r>
          </a:p>
          <a:p>
            <a:r>
              <a:rPr lang="en-US" dirty="0"/>
              <a:t>	—just like early animals relying on habit or simple reinforcement.</a:t>
            </a:r>
          </a:p>
          <a:p>
            <a:r>
              <a:rPr lang="en-US" dirty="0"/>
              <a:t>In a </a:t>
            </a:r>
            <a:r>
              <a:rPr lang="en-US" b="1" dirty="0"/>
              <a:t>model-based</a:t>
            </a:r>
            <a:r>
              <a:rPr lang="en-US" dirty="0"/>
              <a:t> learner, the agent builds </a:t>
            </a:r>
          </a:p>
          <a:p>
            <a:r>
              <a:rPr lang="en-US" dirty="0"/>
              <a:t>	an internal structure describing how actions change the state of the world, </a:t>
            </a:r>
          </a:p>
          <a:p>
            <a:r>
              <a:rPr lang="en-US" dirty="0"/>
              <a:t>	and then plans by mentally exploring that structure.</a:t>
            </a:r>
          </a:p>
          <a:p>
            <a:r>
              <a:rPr lang="en-US" dirty="0"/>
              <a:t>In both cases, prediction replaces reaction as the main driver of behavior.</a:t>
            </a:r>
          </a:p>
          <a:p>
            <a:endParaRPr lang="en-US" dirty="0"/>
          </a:p>
          <a:p>
            <a:r>
              <a:rPr lang="en-US" dirty="0"/>
              <a:t>Neuroscience tells the same story.</a:t>
            </a:r>
          </a:p>
          <a:p>
            <a:r>
              <a:rPr lang="en-US" dirty="0"/>
              <a:t>The hippocampus and connected cortical systems don’t just encode “where things are”</a:t>
            </a:r>
          </a:p>
          <a:p>
            <a:r>
              <a:rPr lang="en-US" dirty="0"/>
              <a:t>	—they represent transitions, expectations, and alternative routes.</a:t>
            </a:r>
          </a:p>
          <a:p>
            <a:r>
              <a:rPr lang="en-US" dirty="0"/>
              <a:t>When animals, or people, imagine moving through space</a:t>
            </a:r>
          </a:p>
          <a:p>
            <a:r>
              <a:rPr lang="en-US" dirty="0"/>
              <a:t>	—or even through abstract problem spaces—these same spatial circuits light up.</a:t>
            </a:r>
            <a:br>
              <a:rPr lang="en-US" dirty="0"/>
            </a:br>
            <a:endParaRPr lang="en-US" dirty="0"/>
          </a:p>
          <a:p>
            <a:r>
              <a:rPr lang="en-US" dirty="0"/>
              <a:t>So the bridge between biology and computation runs right through spatial cognition.</a:t>
            </a:r>
          </a:p>
          <a:p>
            <a:r>
              <a:rPr lang="en-US" dirty="0"/>
              <a:t>The first brains to build maps were, in a sense, the first predictive machines</a:t>
            </a:r>
          </a:p>
          <a:p>
            <a:r>
              <a:rPr lang="en-US" dirty="0"/>
              <a:t>	—and the foundations of modern model-based learning </a:t>
            </a:r>
          </a:p>
          <a:p>
            <a:r>
              <a:rPr lang="en-US" dirty="0"/>
              <a:t>	were already being laid hundreds of millions of years ago.</a:t>
            </a:r>
          </a:p>
        </p:txBody>
      </p:sp>
      <p:sp>
        <p:nvSpPr>
          <p:cNvPr id="4" name="Slide Number Placeholder 3">
            <a:extLst>
              <a:ext uri="{FF2B5EF4-FFF2-40B4-BE49-F238E27FC236}">
                <a16:creationId xmlns:a16="http://schemas.microsoft.com/office/drawing/2014/main" id="{A318B2D9-39BC-BE76-8EE7-DEF1448D5468}"/>
              </a:ext>
            </a:extLst>
          </p:cNvPr>
          <p:cNvSpPr>
            <a:spLocks noGrp="1"/>
          </p:cNvSpPr>
          <p:nvPr>
            <p:ph type="sldNum" sz="quarter" idx="5"/>
          </p:nvPr>
        </p:nvSpPr>
        <p:spPr/>
        <p:txBody>
          <a:bodyPr/>
          <a:lstStyle/>
          <a:p>
            <a:fld id="{B0C32C59-1409-2640-866F-4A1083575A35}" type="slidenum">
              <a:rPr lang="en-US" smtClean="0"/>
              <a:t>23</a:t>
            </a:fld>
            <a:endParaRPr lang="en-US"/>
          </a:p>
        </p:txBody>
      </p:sp>
    </p:spTree>
    <p:extLst>
      <p:ext uri="{BB962C8B-B14F-4D97-AF65-F5344CB8AC3E}">
        <p14:creationId xmlns:p14="http://schemas.microsoft.com/office/powerpoint/2010/main" val="1637645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Last time, we looked at how reinforcement learning made behavior more adaptive—how organisms learned to connect actions with outcomes across time, and to adjust to changing conditions.</a:t>
            </a:r>
          </a:p>
          <a:p>
            <a:r>
              <a:rPr lang="en-US" dirty="0"/>
              <a:t>That gave us a picture of how simple feedback-driven systems can learn effectively from experience.</a:t>
            </a:r>
          </a:p>
          <a:p>
            <a:endParaRPr lang="en-US" dirty="0"/>
          </a:p>
          <a:p>
            <a:r>
              <a:rPr lang="en-US" dirty="0"/>
              <a:t>Today, we added a new layer to that story.</a:t>
            </a:r>
          </a:p>
          <a:p>
            <a:r>
              <a:rPr lang="en-US" dirty="0"/>
              <a:t>We saw how movement itself created new problems—how organisms needed to stabilize perception, estimate their own motion, and eventually build internal maps of space.</a:t>
            </a:r>
          </a:p>
          <a:p>
            <a:r>
              <a:rPr lang="en-US" dirty="0"/>
              <a:t>Through examples from ants, fish, and Tolman’s rats, we traced how navigation evolved from sequences of reflexes into flexible, model-based behavior.</a:t>
            </a:r>
          </a:p>
          <a:p>
            <a:r>
              <a:rPr lang="en-US" dirty="0"/>
              <a:t>And we saw how curiosity and exploration became intrinsic drives, keeping learning going even in the absence of immediate rewards.</a:t>
            </a:r>
          </a:p>
          <a:p>
            <a:endParaRPr lang="en-US" dirty="0"/>
          </a:p>
          <a:p>
            <a:r>
              <a:rPr lang="en-US" dirty="0"/>
              <a:t>Together, these developments mark a turning point in cognitive evolution.</a:t>
            </a:r>
          </a:p>
          <a:p>
            <a:r>
              <a:rPr lang="en-US" dirty="0"/>
              <a:t>Once organisms could represent the structure of their environments and predict what would happen next, learning became proactive rather than reactive.</a:t>
            </a:r>
          </a:p>
          <a:p>
            <a:r>
              <a:rPr lang="en-US" dirty="0"/>
              <a:t>Spatial cognition was the first major step toward using internal models of the world—an idea that connects directly to both cognitive psychology and modern artificial intelligence.</a:t>
            </a:r>
          </a:p>
          <a:p>
            <a:endParaRPr lang="en-US" dirty="0"/>
          </a:p>
          <a:p>
            <a:r>
              <a:rPr lang="en-US" dirty="0"/>
              <a:t>Next time, we’ll move from function to </a:t>
            </a:r>
            <a:r>
              <a:rPr lang="en-US" b="1" dirty="0"/>
              <a:t>algorithm</a:t>
            </a:r>
            <a:r>
              <a:rPr lang="en-US" dirty="0"/>
              <a:t>.</a:t>
            </a:r>
          </a:p>
          <a:p>
            <a:r>
              <a:rPr lang="en-US" dirty="0"/>
              <a:t>We’ll look at how these abilities can be formalized—how spatial maps, path integration, and curiosity can be modeled computationally, and how the same ideas appear in reinforcement learning agents and neural networks.</a:t>
            </a:r>
          </a:p>
          <a:p>
            <a:r>
              <a:rPr lang="en-US" dirty="0"/>
              <a:t>In other words, we’ll see how brains and machines both learn to </a:t>
            </a:r>
            <a:r>
              <a:rPr lang="en-US" i="1" dirty="0"/>
              <a:t>map, plan, and explore.</a:t>
            </a:r>
            <a:endParaRPr lang="en-US" dirty="0"/>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24</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explored how reinforcement learning allowed organisms to connect actions and outcomes across time.</a:t>
            </a:r>
          </a:p>
          <a:p>
            <a:r>
              <a:rPr lang="en-US" dirty="0"/>
              <a:t>That ability built on earlier evolutionary layers: reflexes that guided simple approach-avoidance, Hebbian learning that stabilized useful associations, and pattern recognition that allowed generalization across similar situations.</a:t>
            </a:r>
          </a:p>
          <a:p>
            <a:r>
              <a:rPr lang="en-US" dirty="0"/>
              <a:t>Together these systems let organisms learn from experience and adapt to change, but only within familiar contexts.</a:t>
            </a:r>
          </a:p>
          <a:p>
            <a:endParaRPr lang="en-US" dirty="0"/>
          </a:p>
          <a:p>
            <a:r>
              <a:rPr lang="en-US" dirty="0"/>
              <a:t>At this point in evolution, animals could react intelligently, learn what worked, and even chain actions toward distant rewards.</a:t>
            </a:r>
          </a:p>
          <a:p>
            <a:r>
              <a:rPr lang="en-US" dirty="0"/>
              <a:t>But they still lacked something crucial—a way to keep behavior stable as they moved, to organize what they learned into a coherent structure of relationships, and to explore effectively when feedback was scarce.</a:t>
            </a:r>
            <a:br>
              <a:rPr lang="en-US" dirty="0"/>
            </a:br>
            <a:endParaRPr lang="en-US" dirty="0"/>
          </a:p>
          <a:p>
            <a:r>
              <a:rPr lang="en-US" dirty="0"/>
              <a:t>Today we turn to the next major problem brains had to solve: how to maintain orientation, track movement, and represent the world well enough to plan within it.</a:t>
            </a:r>
          </a:p>
          <a:p>
            <a:r>
              <a:rPr lang="en-US" dirty="0"/>
              <a:t>This marks the transition from learning about </a:t>
            </a:r>
            <a:r>
              <a:rPr lang="en-US" i="1" dirty="0"/>
              <a:t>values in time</a:t>
            </a:r>
            <a:r>
              <a:rPr lang="en-US" dirty="0"/>
              <a:t> to learning about </a:t>
            </a:r>
            <a:r>
              <a:rPr lang="en-US" i="1" dirty="0"/>
              <a:t>relations in space</a:t>
            </a:r>
            <a:r>
              <a:rPr lang="en-US" dirty="0"/>
              <a:t>—the functional foundation of spatial cognition.</a:t>
            </a:r>
          </a:p>
          <a:p>
            <a:endParaRPr lang="en-US" dirty="0"/>
          </a:p>
          <a:p>
            <a:r>
              <a:rPr lang="en-US" dirty="0"/>
              <a:t>By the end of this lecture, you should have a sense of how each earlier capability prepared the ground, and why solving these new problems required a qualitatively different kind of system.</a:t>
            </a:r>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2440B-6B49-E1DF-75FC-E61AA5BF3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17E283-2166-1CFC-D0F1-E7E9140A53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7548F-6495-505D-BDDA-21077F9A84E6}"/>
              </a:ext>
            </a:extLst>
          </p:cNvPr>
          <p:cNvSpPr>
            <a:spLocks noGrp="1"/>
          </p:cNvSpPr>
          <p:nvPr>
            <p:ph type="body" idx="1"/>
          </p:nvPr>
        </p:nvSpPr>
        <p:spPr/>
        <p:txBody>
          <a:bodyPr/>
          <a:lstStyle/>
          <a:p>
            <a:r>
              <a:rPr lang="en-US" dirty="0"/>
              <a:t>Imagine driving down a curving road at night.</a:t>
            </a:r>
          </a:p>
          <a:p>
            <a:r>
              <a:rPr lang="en-US" dirty="0"/>
              <a:t>As you turn the wheel, trees and headlights sweep across your field of view, yet the world doesn’t feel like it’s spinning—</a:t>
            </a:r>
            <a:r>
              <a:rPr lang="en-US" i="1" dirty="0"/>
              <a:t>you</a:t>
            </a:r>
            <a:r>
              <a:rPr lang="en-US" dirty="0"/>
              <a:t> feel like you’re turning.</a:t>
            </a:r>
          </a:p>
          <a:p>
            <a:r>
              <a:rPr lang="en-US" dirty="0"/>
              <a:t>Your brain instantly discounts the visual motion you caused and keeps the scene stable enough to steer safely.</a:t>
            </a:r>
          </a:p>
          <a:p>
            <a:r>
              <a:rPr lang="en-US" dirty="0"/>
              <a:t>If that compensation slips—say when you glance sideways or hit an icy patch—the world suddenly seems to lurch, and orientation is momentarily lost.</a:t>
            </a:r>
          </a:p>
          <a:p>
            <a:endParaRPr lang="en-US" dirty="0"/>
          </a:p>
          <a:p>
            <a:r>
              <a:rPr lang="en-US" dirty="0"/>
              <a:t>That fleeting disorientation illustrates a deep computational problem.</a:t>
            </a:r>
          </a:p>
          <a:p>
            <a:r>
              <a:rPr lang="en-US" dirty="0"/>
              <a:t>Every movement we make changes the sensory stream: light patterns shift, sounds warp, pressure on the skin redistributes.</a:t>
            </a:r>
          </a:p>
          <a:p>
            <a:r>
              <a:rPr lang="en-US" dirty="0"/>
              <a:t>Without a mechanism to track how our own actions alter these signals, the brain would misinterpret self-generated change as change in the world itself.</a:t>
            </a:r>
          </a:p>
          <a:p>
            <a:endParaRPr lang="en-US" dirty="0"/>
          </a:p>
          <a:p>
            <a:r>
              <a:rPr lang="en-US" dirty="0"/>
              <a:t>Humans solve this so automatically that it feels effortless.</a:t>
            </a:r>
          </a:p>
          <a:p>
            <a:r>
              <a:rPr lang="en-US" dirty="0"/>
              <a:t>When we accelerate, we expect the scenery to slide backward; when we brake, we expect it to surge forward.</a:t>
            </a:r>
          </a:p>
          <a:p>
            <a:r>
              <a:rPr lang="en-US" dirty="0"/>
              <a:t>The nervous system predicts and subtracts those effects in real time.</a:t>
            </a:r>
          </a:p>
          <a:p>
            <a:endParaRPr lang="en-US" dirty="0"/>
          </a:p>
          <a:p>
            <a:r>
              <a:rPr lang="en-US" dirty="0"/>
              <a:t>Early vertebrates faced the same challenge in a simpler form.</a:t>
            </a:r>
          </a:p>
          <a:p>
            <a:r>
              <a:rPr lang="en-US" dirty="0"/>
              <a:t>Each flick of a fin changed what they saw and felt, threatening to destabilize orientation.</a:t>
            </a:r>
          </a:p>
          <a:p>
            <a:r>
              <a:rPr lang="en-US" dirty="0"/>
              <a:t>Evolution gradually added systems that integrate motion signals from eyes, body, and inner sensors—allowing behavior to remain coordinated even as sensory input constantly shifts.</a:t>
            </a:r>
          </a:p>
          <a:p>
            <a:r>
              <a:rPr lang="en-US" dirty="0"/>
              <a:t>This ability to stabilize perception during movement laid the groundwork for later, more explicit spatial representations.</a:t>
            </a:r>
          </a:p>
        </p:txBody>
      </p:sp>
      <p:sp>
        <p:nvSpPr>
          <p:cNvPr id="4" name="Slide Number Placeholder 3">
            <a:extLst>
              <a:ext uri="{FF2B5EF4-FFF2-40B4-BE49-F238E27FC236}">
                <a16:creationId xmlns:a16="http://schemas.microsoft.com/office/drawing/2014/main" id="{0A47B6FD-CD10-F783-4A78-B105ACBF96A5}"/>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3984447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09426-3ECB-F563-977E-C0EF584B28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2D135E-B89E-3B83-C2BE-0A85500A21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E92F4-ED46-7D21-8A6B-227031A7C6FA}"/>
              </a:ext>
            </a:extLst>
          </p:cNvPr>
          <p:cNvSpPr>
            <a:spLocks noGrp="1"/>
          </p:cNvSpPr>
          <p:nvPr>
            <p:ph type="body" idx="1"/>
          </p:nvPr>
        </p:nvSpPr>
        <p:spPr/>
        <p:txBody>
          <a:bodyPr/>
          <a:lstStyle/>
          <a:p>
            <a:r>
              <a:rPr lang="en-US" dirty="0"/>
              <a:t>Now imagine how this challenge looks for a small fish in moving water.</a:t>
            </a:r>
          </a:p>
          <a:p>
            <a:r>
              <a:rPr lang="en-US" dirty="0"/>
              <a:t>Every flick of its tail changes both what it sees and what it feels.</a:t>
            </a:r>
          </a:p>
          <a:p>
            <a:r>
              <a:rPr lang="en-US" dirty="0"/>
              <a:t>Waves distort light, currents push its body, and nearby rocks slide across its field of view.</a:t>
            </a:r>
          </a:p>
          <a:p>
            <a:r>
              <a:rPr lang="en-US" dirty="0"/>
              <a:t>If the fish treated all those sensory changes as movement in the world, </a:t>
            </a:r>
          </a:p>
          <a:p>
            <a:r>
              <a:rPr lang="en-US" dirty="0"/>
              <a:t>	it would lose track of direction within seconds.</a:t>
            </a:r>
          </a:p>
          <a:p>
            <a:endParaRPr lang="en-US" dirty="0"/>
          </a:p>
          <a:p>
            <a:r>
              <a:rPr lang="en-US" dirty="0"/>
              <a:t>Many fish solve this through a remarkable kind of sensory coordination.</a:t>
            </a:r>
          </a:p>
          <a:p>
            <a:r>
              <a:rPr lang="en-US" dirty="0"/>
              <a:t>They integrate signals from several systems at once:</a:t>
            </a:r>
          </a:p>
          <a:p>
            <a:r>
              <a:rPr lang="en-US" dirty="0"/>
              <a:t>— vision, which detects optic flow as the background moves across the eyes;</a:t>
            </a:r>
          </a:p>
          <a:p>
            <a:r>
              <a:rPr lang="en-US" dirty="0"/>
              <a:t>— the vestibular system, which senses acceleration and tilt;</a:t>
            </a:r>
          </a:p>
          <a:p>
            <a:r>
              <a:rPr lang="en-US" dirty="0"/>
              <a:t>— and proprioceptive feedback from muscles and fins.</a:t>
            </a:r>
          </a:p>
          <a:p>
            <a:r>
              <a:rPr lang="en-US" dirty="0"/>
              <a:t>Together these inputs allow the fish to infer when the change it’s sensing </a:t>
            </a:r>
          </a:p>
          <a:p>
            <a:r>
              <a:rPr lang="en-US" dirty="0"/>
              <a:t>	is due to </a:t>
            </a:r>
            <a:r>
              <a:rPr lang="en-US" i="1" dirty="0"/>
              <a:t>its own</a:t>
            </a:r>
            <a:r>
              <a:rPr lang="en-US" dirty="0"/>
              <a:t> motion versus an external disturbance.</a:t>
            </a:r>
          </a:p>
          <a:p>
            <a:endParaRPr lang="en-US" dirty="0"/>
          </a:p>
          <a:p>
            <a:r>
              <a:rPr lang="en-US" dirty="0"/>
              <a:t>Some species even stabilize their gaze while the rest of the body moves</a:t>
            </a:r>
          </a:p>
          <a:p>
            <a:r>
              <a:rPr lang="en-US" dirty="0"/>
              <a:t>	—rotating the eyes in the opposite direction of head motion to keep the world visually steady.</a:t>
            </a:r>
          </a:p>
          <a:p>
            <a:r>
              <a:rPr lang="en-US" dirty="0"/>
              <a:t>Others use the flow of water along their lateral line to detect self-generated movement, </a:t>
            </a:r>
          </a:p>
          <a:p>
            <a:r>
              <a:rPr lang="en-US" dirty="0"/>
              <a:t>	automatically adjusting swimming patterns to stay balanced.</a:t>
            </a:r>
          </a:p>
          <a:p>
            <a:endParaRPr lang="en-US" dirty="0"/>
          </a:p>
          <a:p>
            <a:r>
              <a:rPr lang="en-US" dirty="0"/>
              <a:t>These are still low-level control systems, not yet cognitive maps.</a:t>
            </a:r>
          </a:p>
          <a:p>
            <a:r>
              <a:rPr lang="en-US" dirty="0"/>
              <a:t>But they show that the roots of spatial cognition lie in the need for perceptual constancy during motion.</a:t>
            </a:r>
          </a:p>
          <a:p>
            <a:r>
              <a:rPr lang="en-US" dirty="0"/>
              <a:t>Once animals could predict the sensory consequences of their own actions, </a:t>
            </a:r>
          </a:p>
          <a:p>
            <a:r>
              <a:rPr lang="en-US" dirty="0"/>
              <a:t>	they could begin to treat movement as structured and predictable</a:t>
            </a:r>
          </a:p>
          <a:p>
            <a:r>
              <a:rPr lang="en-US" dirty="0"/>
              <a:t>	—a first step toward representing space itself.</a:t>
            </a:r>
          </a:p>
        </p:txBody>
      </p:sp>
      <p:sp>
        <p:nvSpPr>
          <p:cNvPr id="4" name="Slide Number Placeholder 3">
            <a:extLst>
              <a:ext uri="{FF2B5EF4-FFF2-40B4-BE49-F238E27FC236}">
                <a16:creationId xmlns:a16="http://schemas.microsoft.com/office/drawing/2014/main" id="{CC4B1BFB-589A-239F-7C03-2585BC07BE6A}"/>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78906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25AB7-4419-2379-DB54-8EE20CC1E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A0884-530D-C030-ECA7-ECDD7D8D29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D19529-3BEA-CBC1-389C-568135AF7810}"/>
              </a:ext>
            </a:extLst>
          </p:cNvPr>
          <p:cNvSpPr>
            <a:spLocks noGrp="1"/>
          </p:cNvSpPr>
          <p:nvPr>
            <p:ph type="body" idx="1"/>
          </p:nvPr>
        </p:nvSpPr>
        <p:spPr/>
        <p:txBody>
          <a:bodyPr/>
          <a:lstStyle/>
          <a:p>
            <a:r>
              <a:rPr lang="en-US" dirty="0"/>
              <a:t>To appreciate how special those vertebrate systems are, it helps to look at organisms that </a:t>
            </a:r>
            <a:r>
              <a:rPr lang="en-US" i="1" dirty="0"/>
              <a:t>don’t</a:t>
            </a:r>
            <a:r>
              <a:rPr lang="en-US" dirty="0"/>
              <a:t> have them.</a:t>
            </a:r>
          </a:p>
          <a:p>
            <a:r>
              <a:rPr lang="en-US" dirty="0"/>
              <a:t>Consider small crustaceans or worms that move by rhythmic undulations or ciliary gliding.</a:t>
            </a:r>
          </a:p>
          <a:p>
            <a:r>
              <a:rPr lang="en-US" dirty="0"/>
              <a:t>When these animals turn or change speed, their sensory world changes drastically, </a:t>
            </a:r>
          </a:p>
          <a:p>
            <a:r>
              <a:rPr lang="en-US" dirty="0"/>
              <a:t>	and they often treat that change as if the environment itself has shifted.</a:t>
            </a:r>
          </a:p>
          <a:p>
            <a:r>
              <a:rPr lang="en-US" dirty="0"/>
              <a:t>They can become disoriented or even stop moving until stable external cues reappear.</a:t>
            </a:r>
          </a:p>
          <a:p>
            <a:endParaRPr lang="en-US" dirty="0"/>
          </a:p>
          <a:p>
            <a:r>
              <a:rPr lang="en-US" dirty="0"/>
              <a:t>Experiments with certain crustaceans show that when the surrounding visual scene is rotated, </a:t>
            </a:r>
          </a:p>
          <a:p>
            <a:r>
              <a:rPr lang="en-US" dirty="0"/>
              <a:t>	they will rotate their bodies to keep the image steady—essentially chasing the moving background rather than compensating for it.</a:t>
            </a:r>
          </a:p>
          <a:p>
            <a:r>
              <a:rPr lang="en-US" dirty="0"/>
              <a:t>Without integrated feedback from balance or motion sensors, they can’t tell whether the apparent movement is self-generated or external.</a:t>
            </a:r>
          </a:p>
          <a:p>
            <a:endParaRPr lang="en-US" dirty="0"/>
          </a:p>
          <a:p>
            <a:r>
              <a:rPr lang="en-US" dirty="0"/>
              <a:t>Many invertebrates re-establish orientation only after halting movement and re-sampling the environment.</a:t>
            </a:r>
          </a:p>
          <a:p>
            <a:r>
              <a:rPr lang="en-US" dirty="0"/>
              <a:t>That pause is their way of rebooting perception</a:t>
            </a:r>
          </a:p>
          <a:p>
            <a:r>
              <a:rPr lang="en-US" dirty="0"/>
              <a:t>	—an external, behavioral fix rather than an internal computational one.</a:t>
            </a:r>
          </a:p>
          <a:p>
            <a:r>
              <a:rPr lang="en-US" dirty="0"/>
              <a:t>Vertebrates, by contrast, can maintain a continuous sense of stability while moving, </a:t>
            </a:r>
          </a:p>
          <a:p>
            <a:r>
              <a:rPr lang="en-US" dirty="0"/>
              <a:t>	because their nervous systems predict how self-motion should affect sensory input.</a:t>
            </a:r>
          </a:p>
          <a:p>
            <a:endParaRPr lang="en-US" dirty="0"/>
          </a:p>
          <a:p>
            <a:r>
              <a:rPr lang="en-US" dirty="0"/>
              <a:t>This marks a key evolutionary boundary.</a:t>
            </a:r>
          </a:p>
          <a:p>
            <a:r>
              <a:rPr lang="en-US" dirty="0"/>
              <a:t>Before these integration systems evolved, perception and action could only be linked through reactive feedback.</a:t>
            </a:r>
          </a:p>
          <a:p>
            <a:r>
              <a:rPr lang="en-US" dirty="0"/>
              <a:t>With them, movement and perception become coordinated in real time, </a:t>
            </a:r>
          </a:p>
          <a:p>
            <a:r>
              <a:rPr lang="en-US" dirty="0"/>
              <a:t>	setting the stage for the next major innovation: </a:t>
            </a:r>
          </a:p>
          <a:p>
            <a:r>
              <a:rPr lang="en-US" dirty="0"/>
              <a:t>	 </a:t>
            </a:r>
            <a:r>
              <a:rPr lang="en-US" dirty="0" err="1"/>
              <a:t>bthe</a:t>
            </a:r>
            <a:r>
              <a:rPr lang="en-US" dirty="0"/>
              <a:t> ability to estimate not just </a:t>
            </a:r>
            <a:r>
              <a:rPr lang="en-US" i="1" dirty="0"/>
              <a:t>that</a:t>
            </a:r>
            <a:r>
              <a:rPr lang="en-US" dirty="0"/>
              <a:t> one has moved, </a:t>
            </a:r>
          </a:p>
          <a:p>
            <a:r>
              <a:rPr lang="en-US" dirty="0"/>
              <a:t>	but </a:t>
            </a:r>
            <a:r>
              <a:rPr lang="en-US" i="1" dirty="0"/>
              <a:t>how far</a:t>
            </a:r>
            <a:r>
              <a:rPr lang="en-US" dirty="0"/>
              <a:t> and </a:t>
            </a:r>
            <a:r>
              <a:rPr lang="en-US" i="1" dirty="0"/>
              <a:t>in what direction</a:t>
            </a:r>
            <a:r>
              <a:rPr lang="en-US" dirty="0"/>
              <a:t>.</a:t>
            </a:r>
          </a:p>
        </p:txBody>
      </p:sp>
      <p:sp>
        <p:nvSpPr>
          <p:cNvPr id="4" name="Slide Number Placeholder 3">
            <a:extLst>
              <a:ext uri="{FF2B5EF4-FFF2-40B4-BE49-F238E27FC236}">
                <a16:creationId xmlns:a16="http://schemas.microsoft.com/office/drawing/2014/main" id="{3CC0CEC5-A182-AF2B-54CA-6C4AC911EDEF}"/>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135704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9C5AA-234F-3AC0-C1BB-D6F1C941D3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9E26E6-35C1-FA51-01ED-2B9DF900C7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391E2-6239-0CE8-B7EE-417802042C2A}"/>
              </a:ext>
            </a:extLst>
          </p:cNvPr>
          <p:cNvSpPr>
            <a:spLocks noGrp="1"/>
          </p:cNvSpPr>
          <p:nvPr>
            <p:ph type="body" idx="1"/>
          </p:nvPr>
        </p:nvSpPr>
        <p:spPr/>
        <p:txBody>
          <a:bodyPr/>
          <a:lstStyle/>
          <a:p>
            <a:r>
              <a:rPr lang="en-US" dirty="0"/>
              <a:t>Let’s pause and summarize what this first problem was about.</a:t>
            </a:r>
          </a:p>
          <a:p>
            <a:r>
              <a:rPr lang="en-US" dirty="0"/>
              <a:t>The challenge is that every movement an organism makes changes its entire sensory field.</a:t>
            </a:r>
          </a:p>
          <a:p>
            <a:r>
              <a:rPr lang="en-US" dirty="0"/>
              <a:t>If it can’t tell which changes come from its own motion, behavior quickly becomes unstable.</a:t>
            </a:r>
          </a:p>
          <a:p>
            <a:endParaRPr lang="en-US" dirty="0"/>
          </a:p>
          <a:p>
            <a:r>
              <a:rPr lang="en-US" dirty="0"/>
              <a:t>Early vertebrates developed ways to compensate.</a:t>
            </a:r>
          </a:p>
          <a:p>
            <a:r>
              <a:rPr lang="en-US" dirty="0"/>
              <a:t>They used </a:t>
            </a:r>
            <a:r>
              <a:rPr lang="en-US" b="1" dirty="0"/>
              <a:t>optic flow</a:t>
            </a:r>
            <a:r>
              <a:rPr lang="en-US" dirty="0"/>
              <a:t> —the pattern of visual motion across the eyes—to estimate direction and speed.</a:t>
            </a:r>
          </a:p>
          <a:p>
            <a:r>
              <a:rPr lang="en-US" dirty="0"/>
              <a:t>They added </a:t>
            </a:r>
            <a:r>
              <a:rPr lang="en-US" b="1" dirty="0"/>
              <a:t>vestibular input</a:t>
            </a:r>
            <a:r>
              <a:rPr lang="en-US" dirty="0"/>
              <a:t> from balance organs that sense acceleration and tilt.</a:t>
            </a:r>
          </a:p>
          <a:p>
            <a:r>
              <a:rPr lang="en-US" dirty="0"/>
              <a:t>And they relied on </a:t>
            </a:r>
            <a:r>
              <a:rPr lang="en-US" b="1" dirty="0"/>
              <a:t>proprioception</a:t>
            </a:r>
            <a:r>
              <a:rPr lang="en-US" dirty="0"/>
              <a:t>, internal feedback from muscles and joints that signals how the body is positioned.</a:t>
            </a:r>
          </a:p>
          <a:p>
            <a:endParaRPr lang="en-US" dirty="0"/>
          </a:p>
          <a:p>
            <a:r>
              <a:rPr lang="en-US" dirty="0"/>
              <a:t>Together, these systems allow an animal to subtract out the effects of its own movement and keep the world perceptually steady.</a:t>
            </a:r>
          </a:p>
          <a:p>
            <a:r>
              <a:rPr lang="en-US" dirty="0"/>
              <a:t>A related idea you’ll hear in neuroscience is the </a:t>
            </a:r>
            <a:r>
              <a:rPr lang="en-US" b="1" dirty="0"/>
              <a:t>efference copy</a:t>
            </a:r>
            <a:r>
              <a:rPr lang="en-US" dirty="0"/>
              <a:t>: when the brain sends a motor command, it also sends a duplicate to sensory areas predicting the expected sensory change.</a:t>
            </a:r>
          </a:p>
          <a:p>
            <a:r>
              <a:rPr lang="en-US" dirty="0"/>
              <a:t>That prediction lets perception stay stable even as the body moves.</a:t>
            </a:r>
          </a:p>
          <a:p>
            <a:endParaRPr lang="en-US" dirty="0"/>
          </a:p>
          <a:p>
            <a:r>
              <a:rPr lang="en-US" dirty="0"/>
              <a:t>So the solution to this first problem wasn’t yet a map of space—it was a way to stabilize experience in a moving body.</a:t>
            </a:r>
          </a:p>
          <a:p>
            <a:r>
              <a:rPr lang="en-US" dirty="0"/>
              <a:t>Once organisms could do that, the next step was to estimate not only that they had moved, but </a:t>
            </a:r>
            <a:r>
              <a:rPr lang="en-US" i="1" dirty="0"/>
              <a:t>how far</a:t>
            </a:r>
            <a:r>
              <a:rPr lang="en-US" dirty="0"/>
              <a:t> and </a:t>
            </a:r>
            <a:r>
              <a:rPr lang="en-US" i="1" dirty="0"/>
              <a:t>in what direction</a:t>
            </a:r>
            <a:r>
              <a:rPr lang="en-US" dirty="0"/>
              <a:t>—the foundation of navigation itself.</a:t>
            </a:r>
          </a:p>
        </p:txBody>
      </p:sp>
      <p:sp>
        <p:nvSpPr>
          <p:cNvPr id="4" name="Slide Number Placeholder 3">
            <a:extLst>
              <a:ext uri="{FF2B5EF4-FFF2-40B4-BE49-F238E27FC236}">
                <a16:creationId xmlns:a16="http://schemas.microsoft.com/office/drawing/2014/main" id="{B41FF3CC-B5CA-06AF-77DA-7B01E022A9BE}"/>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997329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532BE-F54D-4A24-BB15-269EEF2FF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D3ACD-05FF-7625-FA2B-9952C0F66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E43752-1C83-E045-5110-47D848E9CF32}"/>
              </a:ext>
            </a:extLst>
          </p:cNvPr>
          <p:cNvSpPr>
            <a:spLocks noGrp="1"/>
          </p:cNvSpPr>
          <p:nvPr>
            <p:ph type="body" idx="1"/>
          </p:nvPr>
        </p:nvSpPr>
        <p:spPr/>
        <p:txBody>
          <a:bodyPr/>
          <a:lstStyle/>
          <a:p>
            <a:r>
              <a:rPr lang="en-US" dirty="0"/>
              <a:t>Imagine getting out of bed at night and walking to the door in a dark room.</a:t>
            </a:r>
          </a:p>
          <a:p>
            <a:r>
              <a:rPr lang="en-US" dirty="0"/>
              <a:t>You can’t see the furniture or the walls, but you still move roughly in the right direction.</a:t>
            </a:r>
          </a:p>
          <a:p>
            <a:r>
              <a:rPr lang="en-US" dirty="0"/>
              <a:t>You might brush the doorframe instead of hitting it perfectly, but somehow you make it there at all.</a:t>
            </a:r>
          </a:p>
          <a:p>
            <a:r>
              <a:rPr lang="en-US" dirty="0"/>
              <a:t>That’s remarkable when you think about it—without vision, you’re relying almost entirely on an internal sense of displacement.</a:t>
            </a:r>
          </a:p>
          <a:p>
            <a:endParaRPr lang="en-US" dirty="0"/>
          </a:p>
          <a:p>
            <a:r>
              <a:rPr lang="en-US" dirty="0"/>
              <a:t>In that brief moment, your brain tracks how your body moves through space: how many steps you’ve taken, in what direction, and how far you’ve gone.</a:t>
            </a:r>
          </a:p>
          <a:p>
            <a:r>
              <a:rPr lang="en-US" dirty="0"/>
              <a:t>You’re integrating signals from muscle stretch, balance, and body rotation—essentially performing a running estimate of position based only on your own motion.</a:t>
            </a:r>
          </a:p>
          <a:p>
            <a:r>
              <a:rPr lang="en-US" dirty="0"/>
              <a:t>This is what researchers call </a:t>
            </a:r>
            <a:r>
              <a:rPr lang="en-US" b="1" dirty="0"/>
              <a:t>path integration</a:t>
            </a:r>
            <a:r>
              <a:rPr lang="en-US" dirty="0"/>
              <a:t> or </a:t>
            </a:r>
            <a:r>
              <a:rPr lang="en-US" b="1" dirty="0"/>
              <a:t>dead reckoning</a:t>
            </a:r>
            <a:r>
              <a:rPr lang="en-US" dirty="0"/>
              <a:t>: keeping a rough estimate of where you are relative to where you started, even without landmarks.</a:t>
            </a:r>
          </a:p>
          <a:p>
            <a:endParaRPr lang="en-US" dirty="0"/>
          </a:p>
          <a:p>
            <a:r>
              <a:rPr lang="en-US" dirty="0"/>
              <a:t>But this system is far from perfect.</a:t>
            </a:r>
          </a:p>
          <a:p>
            <a:r>
              <a:rPr lang="en-US" dirty="0"/>
              <a:t>Small errors accumulate with every movement, and without occasional sensory updates—like touching a wall or catching a glimpse of light—you quickly drift off course.</a:t>
            </a:r>
          </a:p>
          <a:p>
            <a:r>
              <a:rPr lang="en-US" dirty="0"/>
              <a:t>Humans can do this in familiar spaces because we have both a learned sense of layout and a short-term estimate of movement.</a:t>
            </a:r>
            <a:br>
              <a:rPr lang="en-US" dirty="0"/>
            </a:br>
            <a:endParaRPr lang="en-US" dirty="0"/>
          </a:p>
          <a:p>
            <a:r>
              <a:rPr lang="en-US" dirty="0"/>
              <a:t>The same challenge faces every mobile organism.</a:t>
            </a:r>
          </a:p>
          <a:p>
            <a:r>
              <a:rPr lang="en-US" dirty="0"/>
              <a:t>Once perception is stabilized, as we saw in the last section, the next problem is to track </a:t>
            </a:r>
            <a:r>
              <a:rPr lang="en-US" i="1" dirty="0"/>
              <a:t>displacement</a:t>
            </a:r>
            <a:r>
              <a:rPr lang="en-US" dirty="0"/>
              <a:t>—how movement changes location over time.</a:t>
            </a:r>
          </a:p>
          <a:p>
            <a:r>
              <a:rPr lang="en-US" dirty="0"/>
              <a:t>This capacity bridges the gap between movement and mapping: it’s what allows a creature to maintain a sense of position even when the world isn’t directly visible.</a:t>
            </a:r>
          </a:p>
        </p:txBody>
      </p:sp>
      <p:sp>
        <p:nvSpPr>
          <p:cNvPr id="4" name="Slide Number Placeholder 3">
            <a:extLst>
              <a:ext uri="{FF2B5EF4-FFF2-40B4-BE49-F238E27FC236}">
                <a16:creationId xmlns:a16="http://schemas.microsoft.com/office/drawing/2014/main" id="{7B3A9C70-6CAE-0A32-A632-A10080D69A22}"/>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1846421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A5FE3-CD84-80C2-37EA-8E73921C9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659CF-C4DB-C6C6-FFAD-35BD93869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A93B7-9F70-2133-03C6-687684912360}"/>
              </a:ext>
            </a:extLst>
          </p:cNvPr>
          <p:cNvSpPr>
            <a:spLocks noGrp="1"/>
          </p:cNvSpPr>
          <p:nvPr>
            <p:ph type="body" idx="1"/>
          </p:nvPr>
        </p:nvSpPr>
        <p:spPr/>
        <p:txBody>
          <a:bodyPr/>
          <a:lstStyle/>
          <a:p>
            <a:r>
              <a:rPr lang="en-US" dirty="0"/>
              <a:t>Ants are excellent navigators—at least, it seems that way at first glance.</a:t>
            </a:r>
          </a:p>
          <a:p>
            <a:r>
              <a:rPr lang="en-US" dirty="0"/>
              <a:t>If you train an ant to travel between two points, such as its nest and a food source, it quickly learns the routine.</a:t>
            </a:r>
          </a:p>
          <a:p>
            <a:r>
              <a:rPr lang="en-US" dirty="0"/>
              <a:t>After a few trials, it can walk a nearly perfect line from A to B, and back again, guided by visual landmarks and chemical trails.</a:t>
            </a:r>
          </a:p>
          <a:p>
            <a:r>
              <a:rPr lang="en-US" dirty="0"/>
              <a:t>To an observer, it looks as though the ant “knows where it’s going.”</a:t>
            </a:r>
          </a:p>
          <a:p>
            <a:endParaRPr lang="en-US" dirty="0"/>
          </a:p>
          <a:p>
            <a:r>
              <a:rPr lang="en-US" dirty="0"/>
              <a:t>But experiments reveal a very different story.</a:t>
            </a:r>
          </a:p>
          <a:p>
            <a:r>
              <a:rPr lang="en-US" dirty="0"/>
              <a:t>If you take an ant that has learned this route and place it midway between A and B—right along the familiar path—it will still walk the expected route back to its nest.</a:t>
            </a:r>
          </a:p>
          <a:p>
            <a:r>
              <a:rPr lang="en-US" dirty="0"/>
              <a:t>However, if you place it in the same location but facing the opposite direction, its behavior changes dramatically.</a:t>
            </a:r>
          </a:p>
          <a:p>
            <a:r>
              <a:rPr lang="en-US" dirty="0"/>
              <a:t>Even if it’s standing just a few centimeters from home, it will turn and walk </a:t>
            </a:r>
            <a:r>
              <a:rPr lang="en-US" i="1" dirty="0"/>
              <a:t>away</a:t>
            </a:r>
            <a:r>
              <a:rPr lang="en-US" dirty="0"/>
              <a:t> from the nest—toward where the food should be—before turning back and retracing its steps.</a:t>
            </a:r>
          </a:p>
          <a:p>
            <a:endParaRPr lang="en-US" dirty="0"/>
          </a:p>
          <a:p>
            <a:r>
              <a:rPr lang="en-US" dirty="0"/>
              <a:t>The reason is that the ant isn’t representing </a:t>
            </a:r>
            <a:r>
              <a:rPr lang="en-US" i="1" dirty="0"/>
              <a:t>places</a:t>
            </a:r>
            <a:r>
              <a:rPr lang="en-US" dirty="0"/>
              <a:t> at all.</a:t>
            </a:r>
          </a:p>
          <a:p>
            <a:r>
              <a:rPr lang="en-US" dirty="0"/>
              <a:t>It’s repeating a </a:t>
            </a:r>
            <a:r>
              <a:rPr lang="en-US" b="1" dirty="0"/>
              <a:t>stored sequence of movements</a:t>
            </a:r>
            <a:r>
              <a:rPr lang="en-US" dirty="0"/>
              <a:t>—a chain of egocentric motor commands that worked before.</a:t>
            </a:r>
          </a:p>
          <a:p>
            <a:r>
              <a:rPr lang="en-US" dirty="0"/>
              <a:t>Its navigation depends on matching the next expected visual pattern or step in the sequence, not on an internal model of how the nest and food are arranged in space.</a:t>
            </a:r>
          </a:p>
          <a:p>
            <a:endParaRPr lang="en-US" dirty="0"/>
          </a:p>
          <a:p>
            <a:r>
              <a:rPr lang="en-US" dirty="0"/>
              <a:t>This kind of route-following is efficient but fragile.</a:t>
            </a:r>
          </a:p>
          <a:p>
            <a:r>
              <a:rPr lang="en-US" dirty="0"/>
              <a:t>It breaks down if the environment changes, if landmarks are moved, or if the ant starts from an unfamiliar point.</a:t>
            </a:r>
          </a:p>
          <a:p>
            <a:r>
              <a:rPr lang="en-US" dirty="0"/>
              <a:t>So while it looks like goal-directed navigation, it’s really just </a:t>
            </a:r>
            <a:r>
              <a:rPr lang="en-US" b="1" dirty="0"/>
              <a:t>habitual behavior</a:t>
            </a:r>
            <a:r>
              <a:rPr lang="en-US" dirty="0"/>
              <a:t>—a powerful reminder that learning can occur without true understanding of space.</a:t>
            </a:r>
          </a:p>
          <a:p>
            <a:br>
              <a:rPr lang="en-US" dirty="0"/>
            </a:br>
            <a:endParaRPr lang="en-US" dirty="0"/>
          </a:p>
        </p:txBody>
      </p:sp>
      <p:sp>
        <p:nvSpPr>
          <p:cNvPr id="4" name="Slide Number Placeholder 3">
            <a:extLst>
              <a:ext uri="{FF2B5EF4-FFF2-40B4-BE49-F238E27FC236}">
                <a16:creationId xmlns:a16="http://schemas.microsoft.com/office/drawing/2014/main" id="{116EFAF1-CE10-B2E8-1856-477FFC77D998}"/>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1266780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Spatial Cognition</a:t>
            </a:r>
          </a:p>
          <a:p>
            <a:pPr marL="0" indent="0" algn="ctr">
              <a:buNone/>
            </a:pPr>
            <a:r>
              <a:rPr lang="en-US" dirty="0">
                <a:latin typeface="Calibri"/>
                <a:cs typeface="Calibri"/>
              </a:rPr>
              <a:t>Lecture 1: Maps in the Mind</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492AA-C46F-01A3-9740-8078D3B98B0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347B5AF-D831-4964-DD08-69C8361137F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9410B081-4B29-F962-076B-FDA4A7E1B522}"/>
              </a:ext>
            </a:extLst>
          </p:cNvPr>
          <p:cNvSpPr txBox="1"/>
          <p:nvPr/>
        </p:nvSpPr>
        <p:spPr>
          <a:xfrm>
            <a:off x="7659546" y="1960544"/>
            <a:ext cx="4346642" cy="4093428"/>
          </a:xfrm>
          <a:prstGeom prst="rect">
            <a:avLst/>
          </a:prstGeom>
          <a:noFill/>
        </p:spPr>
        <p:txBody>
          <a:bodyPr wrap="square" rtlCol="0">
            <a:spAutoFit/>
          </a:bodyPr>
          <a:lstStyle/>
          <a:p>
            <a:r>
              <a:rPr lang="en-US" sz="3200" b="1" dirty="0"/>
              <a:t>Fish: Learning Locations, Not Movements</a:t>
            </a:r>
          </a:p>
          <a:p>
            <a:pPr marL="457200" indent="-457200">
              <a:buFont typeface="Arial" panose="020B0604020202020204" pitchFamily="34" charset="0"/>
              <a:buChar char="•"/>
            </a:pPr>
            <a:r>
              <a:rPr lang="en-US" sz="2800" dirty="0"/>
              <a:t>Fish learn </a:t>
            </a:r>
            <a:r>
              <a:rPr lang="en-US" sz="2800" i="1" dirty="0"/>
              <a:t>places</a:t>
            </a:r>
            <a:r>
              <a:rPr lang="en-US" sz="2800" dirty="0"/>
              <a:t>, not fixed paths</a:t>
            </a:r>
          </a:p>
          <a:p>
            <a:pPr marL="457200" indent="-457200">
              <a:buFont typeface="Arial" panose="020B0604020202020204" pitchFamily="34" charset="0"/>
              <a:buChar char="•"/>
            </a:pPr>
            <a:r>
              <a:rPr lang="en-US" sz="2800" dirty="0"/>
              <a:t>Doing so requires three linked abilities:</a:t>
            </a:r>
          </a:p>
          <a:p>
            <a:pPr marL="457200" indent="-457200">
              <a:buFont typeface="Arial" panose="020B0604020202020204" pitchFamily="34" charset="0"/>
              <a:buChar char="•"/>
            </a:pPr>
            <a:r>
              <a:rPr lang="en-US" sz="2800" dirty="0"/>
              <a:t>Relational mapping, perceptual invariance, and self-localization</a:t>
            </a:r>
          </a:p>
        </p:txBody>
      </p:sp>
      <p:pic>
        <p:nvPicPr>
          <p:cNvPr id="5122" name="Picture 2" descr="Threespine Stickleback | Online Learning Center | Aquarium of the Pacific">
            <a:extLst>
              <a:ext uri="{FF2B5EF4-FFF2-40B4-BE49-F238E27FC236}">
                <a16:creationId xmlns:a16="http://schemas.microsoft.com/office/drawing/2014/main" id="{91DBD5BC-A43C-8225-16AA-4DAA0669B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637" y="173275"/>
            <a:ext cx="2844460" cy="17872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igure 1. Diagram of the spatial task. The arrow indicates the correct route a right-trained fish had to take to obtain food and shoalmates. Numbers indicate the sequence of start box positions for a run of three consecutive trials starting at position 1.">
            <a:extLst>
              <a:ext uri="{FF2B5EF4-FFF2-40B4-BE49-F238E27FC236}">
                <a16:creationId xmlns:a16="http://schemas.microsoft.com/office/drawing/2014/main" id="{9A7E80FA-A185-660B-E240-AB2EC37A11D4}"/>
              </a:ext>
            </a:extLst>
          </p:cNvPr>
          <p:cNvPicPr>
            <a:picLocks noChangeAspect="1"/>
          </p:cNvPicPr>
          <p:nvPr/>
        </p:nvPicPr>
        <p:blipFill>
          <a:blip r:embed="rId4"/>
          <a:stretch>
            <a:fillRect/>
          </a:stretch>
        </p:blipFill>
        <p:spPr>
          <a:xfrm>
            <a:off x="-27957" y="722836"/>
            <a:ext cx="7772400" cy="5331136"/>
          </a:xfrm>
          <a:prstGeom prst="rect">
            <a:avLst/>
          </a:prstGeom>
        </p:spPr>
      </p:pic>
    </p:spTree>
    <p:extLst>
      <p:ext uri="{BB962C8B-B14F-4D97-AF65-F5344CB8AC3E}">
        <p14:creationId xmlns:p14="http://schemas.microsoft.com/office/powerpoint/2010/main" val="102566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4E897-3FBF-FB0B-C62C-31099EBAFCE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E27F432-DDCB-ADAB-BD8C-2B9DB61714F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54B73503-3CE1-F67F-8529-51131C5EEB20}"/>
              </a:ext>
            </a:extLst>
          </p:cNvPr>
          <p:cNvSpPr txBox="1"/>
          <p:nvPr/>
        </p:nvSpPr>
        <p:spPr>
          <a:xfrm>
            <a:off x="1264596" y="2257775"/>
            <a:ext cx="9936935" cy="1877437"/>
          </a:xfrm>
          <a:prstGeom prst="rect">
            <a:avLst/>
          </a:prstGeom>
          <a:noFill/>
        </p:spPr>
        <p:txBody>
          <a:bodyPr wrap="square" rtlCol="0">
            <a:spAutoFit/>
          </a:bodyPr>
          <a:lstStyle/>
          <a:p>
            <a:r>
              <a:rPr lang="en-US" sz="3200" b="1" dirty="0"/>
              <a:t>Problem 2: Summary &amp; Key Terms</a:t>
            </a:r>
          </a:p>
          <a:p>
            <a:pPr marL="457200" indent="-457200">
              <a:buFont typeface="Arial" panose="020B0604020202020204" pitchFamily="34" charset="0"/>
              <a:buChar char="•"/>
            </a:pPr>
            <a:r>
              <a:rPr lang="en-US" sz="2800" b="1" dirty="0"/>
              <a:t>Challenge</a:t>
            </a:r>
            <a:r>
              <a:rPr lang="en-US" sz="2800" dirty="0"/>
              <a:t>: estimating position without visual cues</a:t>
            </a:r>
          </a:p>
          <a:p>
            <a:pPr marL="457200" indent="-457200">
              <a:buFont typeface="Arial" panose="020B0604020202020204" pitchFamily="34" charset="0"/>
              <a:buChar char="•"/>
            </a:pPr>
            <a:r>
              <a:rPr lang="en-US" sz="2800" b="1" dirty="0"/>
              <a:t>Two strategies</a:t>
            </a:r>
            <a:r>
              <a:rPr lang="en-US" sz="2800" dirty="0"/>
              <a:t>: egocentric routes vs. allocentric maps</a:t>
            </a:r>
          </a:p>
          <a:p>
            <a:pPr marL="457200" indent="-457200">
              <a:buFont typeface="Arial" panose="020B0604020202020204" pitchFamily="34" charset="0"/>
              <a:buChar char="•"/>
            </a:pPr>
            <a:r>
              <a:rPr lang="en-US" sz="2800" b="1" dirty="0"/>
              <a:t>Key terms</a:t>
            </a:r>
            <a:r>
              <a:rPr lang="en-US" sz="2800" dirty="0"/>
              <a:t>: path integration, dead reckoning, self-localization</a:t>
            </a:r>
          </a:p>
        </p:txBody>
      </p:sp>
    </p:spTree>
    <p:extLst>
      <p:ext uri="{BB962C8B-B14F-4D97-AF65-F5344CB8AC3E}">
        <p14:creationId xmlns:p14="http://schemas.microsoft.com/office/powerpoint/2010/main" val="3564753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D78CC-E7E9-C203-7120-6FC3029F8D8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428B9D8-C6B6-B4A2-04EB-D9A9F273C9C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9D149836-70D6-D049-B1F2-C7814086F308}"/>
              </a:ext>
            </a:extLst>
          </p:cNvPr>
          <p:cNvSpPr txBox="1"/>
          <p:nvPr/>
        </p:nvSpPr>
        <p:spPr>
          <a:xfrm>
            <a:off x="5097294" y="1382286"/>
            <a:ext cx="6765718" cy="3662541"/>
          </a:xfrm>
          <a:prstGeom prst="rect">
            <a:avLst/>
          </a:prstGeom>
          <a:noFill/>
        </p:spPr>
        <p:txBody>
          <a:bodyPr wrap="square" rtlCol="0">
            <a:spAutoFit/>
          </a:bodyPr>
          <a:lstStyle/>
          <a:p>
            <a:r>
              <a:rPr lang="en-US" sz="3200" b="1" dirty="0"/>
              <a:t>Problem 3: Latent Learning and the Hidden Map</a:t>
            </a:r>
          </a:p>
          <a:p>
            <a:pPr marL="457200" indent="-457200">
              <a:buFont typeface="Arial" panose="020B0604020202020204" pitchFamily="34" charset="0"/>
              <a:buChar char="•"/>
            </a:pPr>
            <a:r>
              <a:rPr lang="en-US" sz="2800" dirty="0"/>
              <a:t>We can learn about space without reward or repetition</a:t>
            </a:r>
          </a:p>
          <a:p>
            <a:pPr marL="457200" indent="-457200">
              <a:buFont typeface="Arial" panose="020B0604020202020204" pitchFamily="34" charset="0"/>
              <a:buChar char="•"/>
            </a:pPr>
            <a:r>
              <a:rPr lang="en-US" sz="2800" dirty="0"/>
              <a:t>Exploration builds knowledge that later guides behavior</a:t>
            </a:r>
          </a:p>
          <a:p>
            <a:pPr marL="457200" indent="-457200">
              <a:buFont typeface="Arial" panose="020B0604020202020204" pitchFamily="34" charset="0"/>
              <a:buChar char="•"/>
            </a:pPr>
            <a:r>
              <a:rPr lang="en-US" sz="2800" dirty="0"/>
              <a:t>Suggests an internal “map” that exists before it’s needed</a:t>
            </a:r>
          </a:p>
        </p:txBody>
      </p:sp>
      <p:pic>
        <p:nvPicPr>
          <p:cNvPr id="6146" name="Picture 2" descr="Amazon.com: Transit Tees CTA Rail System Map Poster - Chicago Gift | Chicago  Map Art | Chicago Wall Art | Chicago Poster | Chicago Art: Posters &amp; Prints">
            <a:extLst>
              <a:ext uri="{FF2B5EF4-FFF2-40B4-BE49-F238E27FC236}">
                <a16:creationId xmlns:a16="http://schemas.microsoft.com/office/drawing/2014/main" id="{D672546F-7B84-63AB-37D2-2AA44212A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88" y="932960"/>
            <a:ext cx="4561191" cy="456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834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1F12-CE0B-99EF-57EF-2E4C4BEFAA2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B2C5E1C-DFAB-7E44-94E0-10B86D3C3D1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0263301E-3847-B41A-D71F-FEDEB7EBE414}"/>
              </a:ext>
            </a:extLst>
          </p:cNvPr>
          <p:cNvSpPr txBox="1"/>
          <p:nvPr/>
        </p:nvSpPr>
        <p:spPr>
          <a:xfrm>
            <a:off x="7451387" y="1382286"/>
            <a:ext cx="4411625" cy="4093428"/>
          </a:xfrm>
          <a:prstGeom prst="rect">
            <a:avLst/>
          </a:prstGeom>
          <a:noFill/>
        </p:spPr>
        <p:txBody>
          <a:bodyPr wrap="square" rtlCol="0">
            <a:spAutoFit/>
          </a:bodyPr>
          <a:lstStyle/>
          <a:p>
            <a:r>
              <a:rPr lang="en-US" sz="3200" b="1" dirty="0"/>
              <a:t>Tolman’s Maze Experiment</a:t>
            </a:r>
          </a:p>
          <a:p>
            <a:pPr marL="457200" indent="-457200">
              <a:buFont typeface="Arial" panose="020B0604020202020204" pitchFamily="34" charset="0"/>
              <a:buChar char="•"/>
            </a:pPr>
            <a:r>
              <a:rPr lang="en-US" sz="2800" dirty="0"/>
              <a:t>Rats explored a maze without reward, then found the goal quickly</a:t>
            </a:r>
          </a:p>
          <a:p>
            <a:pPr marL="457200" indent="-457200">
              <a:buFont typeface="Arial" panose="020B0604020202020204" pitchFamily="34" charset="0"/>
              <a:buChar char="•"/>
            </a:pPr>
            <a:r>
              <a:rPr lang="en-US" sz="2800" dirty="0"/>
              <a:t>Learning occurred before reinforcement</a:t>
            </a:r>
          </a:p>
          <a:p>
            <a:pPr marL="457200" indent="-457200">
              <a:buFont typeface="Arial" panose="020B0604020202020204" pitchFamily="34" charset="0"/>
              <a:buChar char="•"/>
            </a:pPr>
            <a:r>
              <a:rPr lang="en-US" sz="2800" dirty="0"/>
              <a:t>Evidence for an internal “cognitive map”</a:t>
            </a:r>
          </a:p>
        </p:txBody>
      </p:sp>
      <p:pic>
        <p:nvPicPr>
          <p:cNvPr id="7170" name="Picture 2" descr="Latent Learning In Psychology and How It Works">
            <a:extLst>
              <a:ext uri="{FF2B5EF4-FFF2-40B4-BE49-F238E27FC236}">
                <a16:creationId xmlns:a16="http://schemas.microsoft.com/office/drawing/2014/main" id="{648A4C6F-AF93-3EE5-64F6-95D845485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33" y="882650"/>
            <a:ext cx="67183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42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C9A8C-0708-28F3-F012-0CAE37CB650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993D2EB-8836-2B8F-CE18-8B56998F904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073ADEC5-275C-FFD4-2D40-D9B83FD5B1B4}"/>
              </a:ext>
            </a:extLst>
          </p:cNvPr>
          <p:cNvSpPr txBox="1"/>
          <p:nvPr/>
        </p:nvSpPr>
        <p:spPr>
          <a:xfrm>
            <a:off x="495234" y="2238320"/>
            <a:ext cx="11201532" cy="1877437"/>
          </a:xfrm>
          <a:prstGeom prst="rect">
            <a:avLst/>
          </a:prstGeom>
          <a:noFill/>
        </p:spPr>
        <p:txBody>
          <a:bodyPr wrap="square" rtlCol="0">
            <a:spAutoFit/>
          </a:bodyPr>
          <a:lstStyle/>
          <a:p>
            <a:r>
              <a:rPr lang="en-US" sz="3200" b="1" dirty="0"/>
              <a:t>Problem 3: Summary and Key Terms</a:t>
            </a:r>
          </a:p>
          <a:p>
            <a:pPr marL="457200" indent="-457200">
              <a:buFont typeface="Arial" panose="020B0604020202020204" pitchFamily="34" charset="0"/>
              <a:buChar char="•"/>
            </a:pPr>
            <a:r>
              <a:rPr lang="en-US" sz="2800" b="1" dirty="0"/>
              <a:t>Challenge</a:t>
            </a:r>
            <a:r>
              <a:rPr lang="en-US" sz="2800" dirty="0"/>
              <a:t>: learning about space without reward</a:t>
            </a:r>
          </a:p>
          <a:p>
            <a:pPr marL="457200" indent="-457200">
              <a:buFont typeface="Arial" panose="020B0604020202020204" pitchFamily="34" charset="0"/>
              <a:buChar char="•"/>
            </a:pPr>
            <a:r>
              <a:rPr lang="en-US" sz="2800" dirty="0"/>
              <a:t>Latent learning reveals internal “maps” built through exploration</a:t>
            </a:r>
          </a:p>
          <a:p>
            <a:pPr marL="457200" indent="-457200">
              <a:buFont typeface="Arial" panose="020B0604020202020204" pitchFamily="34" charset="0"/>
              <a:buChar char="•"/>
            </a:pPr>
            <a:r>
              <a:rPr lang="en-US" sz="2800" b="1" dirty="0"/>
              <a:t>Key terms</a:t>
            </a:r>
            <a:r>
              <a:rPr lang="en-US" sz="2800" dirty="0"/>
              <a:t>: cognitive map, model-based learning, intrinsic motivation</a:t>
            </a:r>
          </a:p>
        </p:txBody>
      </p:sp>
    </p:spTree>
    <p:extLst>
      <p:ext uri="{BB962C8B-B14F-4D97-AF65-F5344CB8AC3E}">
        <p14:creationId xmlns:p14="http://schemas.microsoft.com/office/powerpoint/2010/main" val="1377591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B076F-0F9E-B2FB-84A7-72CAB5510F9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B83119D-CCFC-08D4-EBF7-2790FB26922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DD951A5E-1D96-5704-CEF6-691C9B22E5BA}"/>
              </a:ext>
            </a:extLst>
          </p:cNvPr>
          <p:cNvSpPr txBox="1"/>
          <p:nvPr/>
        </p:nvSpPr>
        <p:spPr>
          <a:xfrm>
            <a:off x="5291847" y="1382286"/>
            <a:ext cx="6571165" cy="2739211"/>
          </a:xfrm>
          <a:prstGeom prst="rect">
            <a:avLst/>
          </a:prstGeom>
          <a:noFill/>
        </p:spPr>
        <p:txBody>
          <a:bodyPr wrap="square" rtlCol="0">
            <a:spAutoFit/>
          </a:bodyPr>
          <a:lstStyle/>
          <a:p>
            <a:r>
              <a:rPr lang="en-US" sz="3200" b="1" dirty="0"/>
              <a:t>Problem 4: The Exploration Problem</a:t>
            </a:r>
          </a:p>
          <a:p>
            <a:pPr marL="457200" indent="-457200">
              <a:buFont typeface="Arial" panose="020B0604020202020204" pitchFamily="34" charset="0"/>
              <a:buChar char="•"/>
            </a:pPr>
            <a:r>
              <a:rPr lang="en-US" sz="2800" dirty="0"/>
              <a:t>We can stick with what we know—or try something new</a:t>
            </a:r>
          </a:p>
          <a:p>
            <a:pPr marL="457200" indent="-457200">
              <a:buFont typeface="Arial" panose="020B0604020202020204" pitchFamily="34" charset="0"/>
              <a:buChar char="•"/>
            </a:pPr>
            <a:r>
              <a:rPr lang="en-US" sz="2800" dirty="0"/>
              <a:t>Exploration finds information; exploitation secures reward</a:t>
            </a:r>
          </a:p>
          <a:p>
            <a:pPr marL="457200" indent="-457200">
              <a:buFont typeface="Arial" panose="020B0604020202020204" pitchFamily="34" charset="0"/>
              <a:buChar char="•"/>
            </a:pPr>
            <a:r>
              <a:rPr lang="en-US" sz="2800" dirty="0"/>
              <a:t>Curiosity helps balance the two</a:t>
            </a:r>
          </a:p>
        </p:txBody>
      </p:sp>
      <p:pic>
        <p:nvPicPr>
          <p:cNvPr id="8194" name="Picture 2" descr="Shapes of Graphs: Trees to Triangles (Chapter 2) - Applying Graph Theory in  Ecological Research">
            <a:extLst>
              <a:ext uri="{FF2B5EF4-FFF2-40B4-BE49-F238E27FC236}">
                <a16:creationId xmlns:a16="http://schemas.microsoft.com/office/drawing/2014/main" id="{A2FFE406-AC02-5BE3-1C72-FEC805953F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26"/>
          <a:stretch>
            <a:fillRect/>
          </a:stretch>
        </p:blipFill>
        <p:spPr bwMode="auto">
          <a:xfrm>
            <a:off x="328988" y="751587"/>
            <a:ext cx="4847002" cy="46159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F51D60-F7BC-C766-34BC-1FCBD1D60E42}"/>
              </a:ext>
            </a:extLst>
          </p:cNvPr>
          <p:cNvSpPr txBox="1"/>
          <p:nvPr/>
        </p:nvSpPr>
        <p:spPr>
          <a:xfrm>
            <a:off x="4558441" y="4692491"/>
            <a:ext cx="434734" cy="461665"/>
          </a:xfrm>
          <a:prstGeom prst="rect">
            <a:avLst/>
          </a:prstGeom>
          <a:noFill/>
        </p:spPr>
        <p:txBody>
          <a:bodyPr wrap="none" rtlCol="0">
            <a:spAutoFit/>
          </a:bodyPr>
          <a:lstStyle/>
          <a:p>
            <a:r>
              <a:rPr lang="en-US" sz="2400" dirty="0">
                <a:solidFill>
                  <a:srgbClr val="FF0000"/>
                </a:solidFill>
              </a:rPr>
              <a:t>-3</a:t>
            </a:r>
          </a:p>
        </p:txBody>
      </p:sp>
      <p:sp>
        <p:nvSpPr>
          <p:cNvPr id="5" name="TextBox 4">
            <a:extLst>
              <a:ext uri="{FF2B5EF4-FFF2-40B4-BE49-F238E27FC236}">
                <a16:creationId xmlns:a16="http://schemas.microsoft.com/office/drawing/2014/main" id="{DBE00361-52FF-F217-1A33-97E720A07D5E}"/>
              </a:ext>
            </a:extLst>
          </p:cNvPr>
          <p:cNvSpPr txBox="1"/>
          <p:nvPr/>
        </p:nvSpPr>
        <p:spPr>
          <a:xfrm>
            <a:off x="1514273" y="5383988"/>
            <a:ext cx="434734" cy="461665"/>
          </a:xfrm>
          <a:prstGeom prst="rect">
            <a:avLst/>
          </a:prstGeom>
          <a:noFill/>
        </p:spPr>
        <p:txBody>
          <a:bodyPr wrap="none" rtlCol="0">
            <a:spAutoFit/>
          </a:bodyPr>
          <a:lstStyle/>
          <a:p>
            <a:r>
              <a:rPr lang="en-US" sz="2400" dirty="0">
                <a:solidFill>
                  <a:srgbClr val="FF0000"/>
                </a:solidFill>
              </a:rPr>
              <a:t>-5</a:t>
            </a:r>
          </a:p>
        </p:txBody>
      </p:sp>
      <p:sp>
        <p:nvSpPr>
          <p:cNvPr id="7" name="TextBox 6">
            <a:extLst>
              <a:ext uri="{FF2B5EF4-FFF2-40B4-BE49-F238E27FC236}">
                <a16:creationId xmlns:a16="http://schemas.microsoft.com/office/drawing/2014/main" id="{0E1A633E-0B69-80A9-5D80-C1A1D053DC42}"/>
              </a:ext>
            </a:extLst>
          </p:cNvPr>
          <p:cNvSpPr txBox="1"/>
          <p:nvPr/>
        </p:nvSpPr>
        <p:spPr>
          <a:xfrm>
            <a:off x="3891064" y="4922323"/>
            <a:ext cx="434734" cy="461665"/>
          </a:xfrm>
          <a:prstGeom prst="rect">
            <a:avLst/>
          </a:prstGeom>
          <a:noFill/>
        </p:spPr>
        <p:txBody>
          <a:bodyPr wrap="none" rtlCol="0">
            <a:spAutoFit/>
          </a:bodyPr>
          <a:lstStyle/>
          <a:p>
            <a:r>
              <a:rPr lang="en-US" sz="2400" dirty="0">
                <a:solidFill>
                  <a:srgbClr val="FF0000"/>
                </a:solidFill>
              </a:rPr>
              <a:t>-7</a:t>
            </a:r>
          </a:p>
        </p:txBody>
      </p:sp>
      <p:sp>
        <p:nvSpPr>
          <p:cNvPr id="8" name="TextBox 7">
            <a:extLst>
              <a:ext uri="{FF2B5EF4-FFF2-40B4-BE49-F238E27FC236}">
                <a16:creationId xmlns:a16="http://schemas.microsoft.com/office/drawing/2014/main" id="{3BA821A9-1329-AB63-319B-24D5A7ADB89C}"/>
              </a:ext>
            </a:extLst>
          </p:cNvPr>
          <p:cNvSpPr txBox="1"/>
          <p:nvPr/>
        </p:nvSpPr>
        <p:spPr>
          <a:xfrm>
            <a:off x="213131" y="5014048"/>
            <a:ext cx="494046" cy="461665"/>
          </a:xfrm>
          <a:prstGeom prst="rect">
            <a:avLst/>
          </a:prstGeom>
          <a:noFill/>
        </p:spPr>
        <p:txBody>
          <a:bodyPr wrap="none" rtlCol="0">
            <a:spAutoFit/>
          </a:bodyPr>
          <a:lstStyle/>
          <a:p>
            <a:r>
              <a:rPr lang="en-US" sz="2400" dirty="0">
                <a:solidFill>
                  <a:srgbClr val="00B050"/>
                </a:solidFill>
              </a:rPr>
              <a:t>+9</a:t>
            </a:r>
          </a:p>
        </p:txBody>
      </p:sp>
      <p:sp>
        <p:nvSpPr>
          <p:cNvPr id="9" name="TextBox 8">
            <a:extLst>
              <a:ext uri="{FF2B5EF4-FFF2-40B4-BE49-F238E27FC236}">
                <a16:creationId xmlns:a16="http://schemas.microsoft.com/office/drawing/2014/main" id="{C9E83562-CAF9-820D-A52E-E41F4A451B8B}"/>
              </a:ext>
            </a:extLst>
          </p:cNvPr>
          <p:cNvSpPr txBox="1"/>
          <p:nvPr/>
        </p:nvSpPr>
        <p:spPr>
          <a:xfrm>
            <a:off x="872845" y="5025736"/>
            <a:ext cx="494046" cy="461665"/>
          </a:xfrm>
          <a:prstGeom prst="rect">
            <a:avLst/>
          </a:prstGeom>
          <a:noFill/>
        </p:spPr>
        <p:txBody>
          <a:bodyPr wrap="none" rtlCol="0">
            <a:spAutoFit/>
          </a:bodyPr>
          <a:lstStyle/>
          <a:p>
            <a:r>
              <a:rPr lang="en-US" sz="2400" dirty="0">
                <a:solidFill>
                  <a:srgbClr val="00B050"/>
                </a:solidFill>
              </a:rPr>
              <a:t>+7</a:t>
            </a:r>
          </a:p>
        </p:txBody>
      </p:sp>
      <p:sp>
        <p:nvSpPr>
          <p:cNvPr id="10" name="TextBox 9">
            <a:extLst>
              <a:ext uri="{FF2B5EF4-FFF2-40B4-BE49-F238E27FC236}">
                <a16:creationId xmlns:a16="http://schemas.microsoft.com/office/drawing/2014/main" id="{16B7DCA7-65DC-35EA-CA7D-E7F3B340A6BC}"/>
              </a:ext>
            </a:extLst>
          </p:cNvPr>
          <p:cNvSpPr txBox="1"/>
          <p:nvPr/>
        </p:nvSpPr>
        <p:spPr>
          <a:xfrm>
            <a:off x="1326214" y="4844558"/>
            <a:ext cx="494046" cy="461665"/>
          </a:xfrm>
          <a:prstGeom prst="rect">
            <a:avLst/>
          </a:prstGeom>
          <a:noFill/>
        </p:spPr>
        <p:txBody>
          <a:bodyPr wrap="none" rtlCol="0">
            <a:spAutoFit/>
          </a:bodyPr>
          <a:lstStyle/>
          <a:p>
            <a:r>
              <a:rPr lang="en-US" sz="2400" dirty="0">
                <a:solidFill>
                  <a:srgbClr val="00B050"/>
                </a:solidFill>
              </a:rPr>
              <a:t>+8</a:t>
            </a:r>
          </a:p>
        </p:txBody>
      </p:sp>
      <p:sp>
        <p:nvSpPr>
          <p:cNvPr id="11" name="TextBox 10">
            <a:extLst>
              <a:ext uri="{FF2B5EF4-FFF2-40B4-BE49-F238E27FC236}">
                <a16:creationId xmlns:a16="http://schemas.microsoft.com/office/drawing/2014/main" id="{74A21B0C-A5D5-7564-DAD7-C60A9F296814}"/>
              </a:ext>
            </a:extLst>
          </p:cNvPr>
          <p:cNvSpPr txBox="1"/>
          <p:nvPr/>
        </p:nvSpPr>
        <p:spPr>
          <a:xfrm>
            <a:off x="2976664" y="5383989"/>
            <a:ext cx="494046" cy="461665"/>
          </a:xfrm>
          <a:prstGeom prst="rect">
            <a:avLst/>
          </a:prstGeom>
          <a:noFill/>
        </p:spPr>
        <p:txBody>
          <a:bodyPr wrap="none" rtlCol="0">
            <a:spAutoFit/>
          </a:bodyPr>
          <a:lstStyle/>
          <a:p>
            <a:r>
              <a:rPr lang="en-US" sz="2400" dirty="0">
                <a:solidFill>
                  <a:srgbClr val="00B050"/>
                </a:solidFill>
              </a:rPr>
              <a:t>+2</a:t>
            </a:r>
          </a:p>
        </p:txBody>
      </p:sp>
    </p:spTree>
    <p:extLst>
      <p:ext uri="{BB962C8B-B14F-4D97-AF65-F5344CB8AC3E}">
        <p14:creationId xmlns:p14="http://schemas.microsoft.com/office/powerpoint/2010/main" val="288606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0C93D-3F08-EF29-0555-040FFF3E4F6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09B18C7-8F1A-B143-636C-0872BB58147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F5D2E309-2D49-F1FA-6945-82439A5CC6BF}"/>
              </a:ext>
            </a:extLst>
          </p:cNvPr>
          <p:cNvSpPr txBox="1"/>
          <p:nvPr/>
        </p:nvSpPr>
        <p:spPr>
          <a:xfrm>
            <a:off x="6096000" y="1382286"/>
            <a:ext cx="5767012" cy="3662541"/>
          </a:xfrm>
          <a:prstGeom prst="rect">
            <a:avLst/>
          </a:prstGeom>
          <a:noFill/>
        </p:spPr>
        <p:txBody>
          <a:bodyPr wrap="square" rtlCol="0">
            <a:spAutoFit/>
          </a:bodyPr>
          <a:lstStyle/>
          <a:p>
            <a:r>
              <a:rPr lang="en-US" sz="3200" b="1" dirty="0"/>
              <a:t>Exploration and Exploitation in Everyday Life</a:t>
            </a:r>
          </a:p>
          <a:p>
            <a:pPr marL="457200" indent="-457200">
              <a:buFont typeface="Arial" panose="020B0604020202020204" pitchFamily="34" charset="0"/>
              <a:buChar char="•"/>
            </a:pPr>
            <a:r>
              <a:rPr lang="en-US" sz="2800" dirty="0"/>
              <a:t>The explore–exploit tradeoff appears everywhere</a:t>
            </a:r>
          </a:p>
          <a:p>
            <a:pPr marL="457200" indent="-457200">
              <a:buFont typeface="Arial" panose="020B0604020202020204" pitchFamily="34" charset="0"/>
              <a:buChar char="•"/>
            </a:pPr>
            <a:r>
              <a:rPr lang="en-US" sz="2800" dirty="0"/>
              <a:t>From foraging and learning to relationships and creativity</a:t>
            </a:r>
          </a:p>
          <a:p>
            <a:pPr marL="457200" indent="-457200">
              <a:buFont typeface="Arial" panose="020B0604020202020204" pitchFamily="34" charset="0"/>
              <a:buChar char="•"/>
            </a:pPr>
            <a:r>
              <a:rPr lang="en-US" sz="2800" dirty="0"/>
              <a:t>Exploration builds models; exploitation applies them</a:t>
            </a:r>
          </a:p>
        </p:txBody>
      </p:sp>
      <p:pic>
        <p:nvPicPr>
          <p:cNvPr id="9218" name="Picture 2" descr="Change Openness Quiz - Life Coaching With a Smile">
            <a:extLst>
              <a:ext uri="{FF2B5EF4-FFF2-40B4-BE49-F238E27FC236}">
                <a16:creationId xmlns:a16="http://schemas.microsoft.com/office/drawing/2014/main" id="{AC4648EC-1158-BDD2-1F93-851FC7EC2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04" y="875489"/>
            <a:ext cx="5107021" cy="510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637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4C518-CEBC-8B30-FF6A-143B96071C1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EFB1635-95E0-74E2-0111-2ECDEDBFF6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F447E9F8-2D5A-AB5D-B1E5-4D3F49FCE209}"/>
              </a:ext>
            </a:extLst>
          </p:cNvPr>
          <p:cNvSpPr txBox="1"/>
          <p:nvPr/>
        </p:nvSpPr>
        <p:spPr>
          <a:xfrm>
            <a:off x="6459166" y="1382286"/>
            <a:ext cx="5403846" cy="3662541"/>
          </a:xfrm>
          <a:prstGeom prst="rect">
            <a:avLst/>
          </a:prstGeom>
          <a:noFill/>
        </p:spPr>
        <p:txBody>
          <a:bodyPr wrap="square" rtlCol="0">
            <a:spAutoFit/>
          </a:bodyPr>
          <a:lstStyle/>
          <a:p>
            <a:r>
              <a:rPr lang="en-US" sz="3200" b="1" dirty="0"/>
              <a:t>Gambling, Uncertainty, and Variable Rewards</a:t>
            </a:r>
          </a:p>
          <a:p>
            <a:pPr marL="457200" indent="-457200">
              <a:buFont typeface="Arial" panose="020B0604020202020204" pitchFamily="34" charset="0"/>
              <a:buChar char="•"/>
            </a:pPr>
            <a:r>
              <a:rPr lang="en-US" sz="2800" dirty="0"/>
              <a:t>Uncertainty keeps behavior going</a:t>
            </a:r>
          </a:p>
          <a:p>
            <a:pPr marL="457200" indent="-457200">
              <a:buFont typeface="Arial" panose="020B0604020202020204" pitchFamily="34" charset="0"/>
              <a:buChar char="•"/>
            </a:pPr>
            <a:r>
              <a:rPr lang="en-US" sz="2800" dirty="0"/>
              <a:t>Variable rewards strengthen exploration</a:t>
            </a:r>
          </a:p>
          <a:p>
            <a:pPr marL="457200" indent="-457200">
              <a:buFont typeface="Arial" panose="020B0604020202020204" pitchFamily="34" charset="0"/>
              <a:buChar char="•"/>
            </a:pPr>
            <a:r>
              <a:rPr lang="en-US" sz="2800" dirty="0"/>
              <a:t>The same principle drives both learning and addiction</a:t>
            </a:r>
          </a:p>
        </p:txBody>
      </p:sp>
      <p:pic>
        <p:nvPicPr>
          <p:cNvPr id="10242" name="Picture 2" descr="Variable Rewards - by Jacob Rushfinn - Retention.Blog">
            <a:extLst>
              <a:ext uri="{FF2B5EF4-FFF2-40B4-BE49-F238E27FC236}">
                <a16:creationId xmlns:a16="http://schemas.microsoft.com/office/drawing/2014/main" id="{6AECDEBF-2485-D284-1D21-DADAD8DD8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61849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806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7C38-CBBF-65AA-A51A-64825C45121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23F3E4B-0B6B-3DB5-042B-5768DF95C6F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1DF6729E-0CC1-23C5-3063-BA597D08CE29}"/>
              </a:ext>
            </a:extLst>
          </p:cNvPr>
          <p:cNvSpPr txBox="1"/>
          <p:nvPr/>
        </p:nvSpPr>
        <p:spPr>
          <a:xfrm>
            <a:off x="354875" y="2274838"/>
            <a:ext cx="11482250" cy="2308324"/>
          </a:xfrm>
          <a:prstGeom prst="rect">
            <a:avLst/>
          </a:prstGeom>
          <a:noFill/>
        </p:spPr>
        <p:txBody>
          <a:bodyPr wrap="square" rtlCol="0">
            <a:spAutoFit/>
          </a:bodyPr>
          <a:lstStyle/>
          <a:p>
            <a:r>
              <a:rPr lang="en-US" sz="3200" b="1" dirty="0"/>
              <a:t>Problem 4: Summary and Key Terms</a:t>
            </a:r>
          </a:p>
          <a:p>
            <a:pPr marL="457200" indent="-457200">
              <a:buFont typeface="Arial" panose="020B0604020202020204" pitchFamily="34" charset="0"/>
              <a:buChar char="•"/>
            </a:pPr>
            <a:r>
              <a:rPr lang="en-US" sz="2800" b="1" dirty="0"/>
              <a:t>Challenge</a:t>
            </a:r>
            <a:r>
              <a:rPr lang="en-US" sz="2800" dirty="0"/>
              <a:t>: balancing exploration and exploitation</a:t>
            </a:r>
          </a:p>
          <a:p>
            <a:pPr marL="457200" indent="-457200">
              <a:buFont typeface="Arial" panose="020B0604020202020204" pitchFamily="34" charset="0"/>
              <a:buChar char="•"/>
            </a:pPr>
            <a:r>
              <a:rPr lang="en-US" sz="2800" dirty="0"/>
              <a:t>Curiosity motivates learning when rewards are uncertain</a:t>
            </a:r>
          </a:p>
          <a:p>
            <a:pPr marL="457200" indent="-457200">
              <a:buFont typeface="Arial" panose="020B0604020202020204" pitchFamily="34" charset="0"/>
              <a:buChar char="•"/>
            </a:pPr>
            <a:r>
              <a:rPr lang="en-US" sz="2800" b="1" dirty="0"/>
              <a:t>Key terms</a:t>
            </a:r>
            <a:r>
              <a:rPr lang="en-US" sz="2800" dirty="0"/>
              <a:t>: exploration–exploitation tradeoff, variable ratio reinforcement, prediction error</a:t>
            </a:r>
          </a:p>
        </p:txBody>
      </p:sp>
    </p:spTree>
    <p:extLst>
      <p:ext uri="{BB962C8B-B14F-4D97-AF65-F5344CB8AC3E}">
        <p14:creationId xmlns:p14="http://schemas.microsoft.com/office/powerpoint/2010/main" val="1929217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23A12-8CDC-EB3F-06F0-600CB72FB56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61FE643-7A4D-6426-4AC1-858C0D3DAB4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7E703D88-570F-756E-B3D7-69FFB4B15A0A}"/>
              </a:ext>
            </a:extLst>
          </p:cNvPr>
          <p:cNvSpPr txBox="1"/>
          <p:nvPr/>
        </p:nvSpPr>
        <p:spPr>
          <a:xfrm>
            <a:off x="8582842" y="181372"/>
            <a:ext cx="3438859" cy="5755422"/>
          </a:xfrm>
          <a:prstGeom prst="rect">
            <a:avLst/>
          </a:prstGeom>
          <a:noFill/>
        </p:spPr>
        <p:txBody>
          <a:bodyPr wrap="square" rtlCol="0">
            <a:spAutoFit/>
          </a:bodyPr>
          <a:lstStyle/>
          <a:p>
            <a:r>
              <a:rPr lang="en-US" sz="3200" b="1" dirty="0"/>
              <a:t>The Limits of Reinforcement and Pattern Recognition</a:t>
            </a:r>
          </a:p>
          <a:p>
            <a:pPr marL="457200" indent="-457200">
              <a:buFont typeface="Arial" panose="020B0604020202020204" pitchFamily="34" charset="0"/>
              <a:buChar char="•"/>
            </a:pPr>
            <a:r>
              <a:rPr lang="en-US" sz="2400" dirty="0"/>
              <a:t>Reflexes, Hebbian learning, and RL enable adaptive behavior</a:t>
            </a:r>
          </a:p>
          <a:p>
            <a:pPr marL="457200" indent="-457200">
              <a:buFont typeface="Arial" panose="020B0604020202020204" pitchFamily="34" charset="0"/>
              <a:buChar char="•"/>
            </a:pPr>
            <a:r>
              <a:rPr lang="en-US" sz="2400" dirty="0"/>
              <a:t>But they depend on past experience, not internal structure</a:t>
            </a:r>
          </a:p>
          <a:p>
            <a:pPr marL="457200" indent="-457200">
              <a:buFont typeface="Arial" panose="020B0604020202020204" pitchFamily="34" charset="0"/>
              <a:buChar char="•"/>
            </a:pPr>
            <a:r>
              <a:rPr lang="en-US" sz="2400" dirty="0"/>
              <a:t>True navigation requires representing unseen relations</a:t>
            </a:r>
          </a:p>
        </p:txBody>
      </p:sp>
      <p:pic>
        <p:nvPicPr>
          <p:cNvPr id="11266" name="Picture 2" descr="Montezuma's Revenge - Director's Cut on GOG.com">
            <a:extLst>
              <a:ext uri="{FF2B5EF4-FFF2-40B4-BE49-F238E27FC236}">
                <a16:creationId xmlns:a16="http://schemas.microsoft.com/office/drawing/2014/main" id="{E3E8C503-8E75-610E-69DD-37E02E79A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99" y="921206"/>
            <a:ext cx="8115300" cy="458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23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CB9E45-42E1-51E0-9F59-9C62EC4158C4}"/>
              </a:ext>
            </a:extLst>
          </p:cNvPr>
          <p:cNvSpPr txBox="1"/>
          <p:nvPr/>
        </p:nvSpPr>
        <p:spPr>
          <a:xfrm>
            <a:off x="2434107" y="1195821"/>
            <a:ext cx="8087932" cy="3539430"/>
          </a:xfrm>
          <a:prstGeom prst="rect">
            <a:avLst/>
          </a:prstGeom>
          <a:noFill/>
        </p:spPr>
        <p:txBody>
          <a:bodyPr wrap="square" rtlCol="0">
            <a:spAutoFit/>
          </a:bodyPr>
          <a:lstStyle/>
          <a:p>
            <a:r>
              <a:rPr lang="en-US" sz="3200" b="1" dirty="0"/>
              <a:t>Reading Check 8-1</a:t>
            </a:r>
          </a:p>
          <a:p>
            <a:endParaRPr lang="en-US" sz="3200" b="1" dirty="0"/>
          </a:p>
          <a:p>
            <a:r>
              <a:rPr lang="en-US" sz="3200" b="1" dirty="0"/>
              <a:t>Password</a:t>
            </a:r>
            <a:r>
              <a:rPr lang="en-US" sz="3200" dirty="0"/>
              <a:t>: space           </a:t>
            </a:r>
          </a:p>
          <a:p>
            <a:endParaRPr lang="en-US" sz="3200" b="1" dirty="0"/>
          </a:p>
          <a:p>
            <a:r>
              <a:rPr lang="en-US" sz="3200" b="1" dirty="0"/>
              <a:t>Question</a:t>
            </a:r>
            <a:r>
              <a:rPr lang="en-US" sz="3200" dirty="0"/>
              <a:t>: What’s the difference between egocentric and allocentric coding, and which one do human babies have first?</a:t>
            </a:r>
          </a:p>
        </p:txBody>
      </p:sp>
    </p:spTree>
    <p:extLst>
      <p:ext uri="{BB962C8B-B14F-4D97-AF65-F5344CB8AC3E}">
        <p14:creationId xmlns:p14="http://schemas.microsoft.com/office/powerpoint/2010/main" val="73441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55CD-1E20-4F59-2A09-6254E4E7D81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03CCB1D-F12C-E26C-C5D6-F3B34B3953F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0A364BB6-B959-D33F-6417-305264DC00AE}"/>
              </a:ext>
            </a:extLst>
          </p:cNvPr>
          <p:cNvSpPr txBox="1"/>
          <p:nvPr/>
        </p:nvSpPr>
        <p:spPr>
          <a:xfrm>
            <a:off x="6420255" y="1382286"/>
            <a:ext cx="5442757" cy="3662541"/>
          </a:xfrm>
          <a:prstGeom prst="rect">
            <a:avLst/>
          </a:prstGeom>
          <a:noFill/>
        </p:spPr>
        <p:txBody>
          <a:bodyPr wrap="square" rtlCol="0">
            <a:spAutoFit/>
          </a:bodyPr>
          <a:lstStyle/>
          <a:p>
            <a:r>
              <a:rPr lang="en-US" sz="3200" b="1" dirty="0"/>
              <a:t>The Benefits of Spatial Mapping and Exploration</a:t>
            </a:r>
          </a:p>
          <a:p>
            <a:pPr marL="457200" indent="-457200">
              <a:buFont typeface="Arial" panose="020B0604020202020204" pitchFamily="34" charset="0"/>
              <a:buChar char="•"/>
            </a:pPr>
            <a:r>
              <a:rPr lang="en-US" sz="2800" dirty="0"/>
              <a:t>Spatial maps enable detours, shortcuts, and flexible plans</a:t>
            </a:r>
          </a:p>
          <a:p>
            <a:pPr marL="457200" indent="-457200">
              <a:buFont typeface="Arial" panose="020B0604020202020204" pitchFamily="34" charset="0"/>
              <a:buChar char="•"/>
            </a:pPr>
            <a:r>
              <a:rPr lang="en-US" sz="2800" dirty="0"/>
              <a:t>Curiosity expands those maps beyond immediate goals</a:t>
            </a:r>
          </a:p>
          <a:p>
            <a:pPr marL="457200" indent="-457200">
              <a:buFont typeface="Arial" panose="020B0604020202020204" pitchFamily="34" charset="0"/>
              <a:buChar char="•"/>
            </a:pPr>
            <a:r>
              <a:rPr lang="en-US" sz="2800" dirty="0"/>
              <a:t>Together they transform learning from reactive to predictive</a:t>
            </a:r>
          </a:p>
        </p:txBody>
      </p:sp>
      <p:pic>
        <p:nvPicPr>
          <p:cNvPr id="12290" name="Picture 2" descr="Frontiers | Where am I? Who am I? The Relation Between Spatial Cognition,  Social Cognition and Individual Differences in the Built Environment">
            <a:extLst>
              <a:ext uri="{FF2B5EF4-FFF2-40B4-BE49-F238E27FC236}">
                <a16:creationId xmlns:a16="http://schemas.microsoft.com/office/drawing/2014/main" id="{96E16417-602C-74BA-031B-0146AE6BA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1032753"/>
            <a:ext cx="5765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159CA-A4D4-4042-A890-528BF076620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26F238C-785E-BB42-5E45-29FA7BE835D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CDDD9065-21AD-2AE1-1CFD-49249FAE331E}"/>
              </a:ext>
            </a:extLst>
          </p:cNvPr>
          <p:cNvSpPr txBox="1"/>
          <p:nvPr/>
        </p:nvSpPr>
        <p:spPr>
          <a:xfrm>
            <a:off x="6305006" y="1382286"/>
            <a:ext cx="5558006" cy="3662541"/>
          </a:xfrm>
          <a:prstGeom prst="rect">
            <a:avLst/>
          </a:prstGeom>
          <a:noFill/>
        </p:spPr>
        <p:txBody>
          <a:bodyPr wrap="square" rtlCol="0">
            <a:spAutoFit/>
          </a:bodyPr>
          <a:lstStyle/>
          <a:p>
            <a:r>
              <a:rPr lang="en-US" sz="3200" b="1" dirty="0"/>
              <a:t>Evolutionary Continuity and Ecological Payoffs</a:t>
            </a:r>
          </a:p>
          <a:p>
            <a:pPr marL="457200" indent="-457200">
              <a:buFont typeface="Arial" panose="020B0604020202020204" pitchFamily="34" charset="0"/>
              <a:buChar char="•"/>
            </a:pPr>
            <a:r>
              <a:rPr lang="en-US" sz="2800" dirty="0"/>
              <a:t>Spatial systems are conserved across vertebrates</a:t>
            </a:r>
          </a:p>
          <a:p>
            <a:pPr marL="457200" indent="-457200">
              <a:buFont typeface="Arial" panose="020B0604020202020204" pitchFamily="34" charset="0"/>
              <a:buChar char="•"/>
            </a:pPr>
            <a:r>
              <a:rPr lang="en-US" sz="2800" dirty="0"/>
              <a:t>Maps improve foraging, homing, and territory use</a:t>
            </a:r>
          </a:p>
          <a:p>
            <a:pPr marL="457200" indent="-457200">
              <a:buFont typeface="Arial" panose="020B0604020202020204" pitchFamily="34" charset="0"/>
              <a:buChar char="•"/>
            </a:pPr>
            <a:r>
              <a:rPr lang="en-US" sz="2800" dirty="0"/>
              <a:t>Internal models make behavior more efficient and flexible</a:t>
            </a:r>
          </a:p>
        </p:txBody>
      </p:sp>
      <p:pic>
        <p:nvPicPr>
          <p:cNvPr id="3" name="Picture 2" descr="Threespine Stickleback | Online Learning Center | Aquarium of the Pacific">
            <a:extLst>
              <a:ext uri="{FF2B5EF4-FFF2-40B4-BE49-F238E27FC236}">
                <a16:creationId xmlns:a16="http://schemas.microsoft.com/office/drawing/2014/main" id="{00FA1271-C0F6-106D-7A09-2759E18AD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88" y="1076071"/>
            <a:ext cx="2844460" cy="178726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armosets seem to call each other by ...">
            <a:extLst>
              <a:ext uri="{FF2B5EF4-FFF2-40B4-BE49-F238E27FC236}">
                <a16:creationId xmlns:a16="http://schemas.microsoft.com/office/drawing/2014/main" id="{F2089742-9E13-E3F2-37EE-DD49A43D0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2176" y="3549650"/>
            <a:ext cx="2899281" cy="192934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lizards | San Diego Zoo Wildlife Explorers">
            <a:extLst>
              <a:ext uri="{FF2B5EF4-FFF2-40B4-BE49-F238E27FC236}">
                <a16:creationId xmlns:a16="http://schemas.microsoft.com/office/drawing/2014/main" id="{DCCE6DED-7C36-16BE-E766-317864EAD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6997" y="1244775"/>
            <a:ext cx="2844460" cy="161856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usky Hopping Mouse | Australian ...">
            <a:extLst>
              <a:ext uri="{FF2B5EF4-FFF2-40B4-BE49-F238E27FC236}">
                <a16:creationId xmlns:a16="http://schemas.microsoft.com/office/drawing/2014/main" id="{3452EABB-005F-4D78-1E07-A43AD66B8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988" y="3345497"/>
            <a:ext cx="2844460" cy="213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304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6EFE4-D82E-1F30-83D0-6B151B4D481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CA913BF-3457-9588-4C26-69A48F32CB4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ABB64FDA-EDA6-353A-805E-5FFE4C71600C}"/>
              </a:ext>
            </a:extLst>
          </p:cNvPr>
          <p:cNvSpPr txBox="1"/>
          <p:nvPr/>
        </p:nvSpPr>
        <p:spPr>
          <a:xfrm>
            <a:off x="5797685" y="1382286"/>
            <a:ext cx="6065327" cy="3662541"/>
          </a:xfrm>
          <a:prstGeom prst="rect">
            <a:avLst/>
          </a:prstGeom>
          <a:noFill/>
        </p:spPr>
        <p:txBody>
          <a:bodyPr wrap="square" rtlCol="0">
            <a:spAutoFit/>
          </a:bodyPr>
          <a:lstStyle/>
          <a:p>
            <a:r>
              <a:rPr lang="en-US" sz="3200" b="1" dirty="0"/>
              <a:t>Functional Summary: From Reacting to Predicting</a:t>
            </a:r>
          </a:p>
          <a:p>
            <a:pPr marL="457200" indent="-457200">
              <a:buFont typeface="Arial" panose="020B0604020202020204" pitchFamily="34" charset="0"/>
              <a:buChar char="•"/>
            </a:pPr>
            <a:r>
              <a:rPr lang="en-US" sz="2800" dirty="0"/>
              <a:t>Early learning systems reacted to immediate outcomes</a:t>
            </a:r>
          </a:p>
          <a:p>
            <a:pPr marL="457200" indent="-457200">
              <a:buFont typeface="Arial" panose="020B0604020202020204" pitchFamily="34" charset="0"/>
              <a:buChar char="•"/>
            </a:pPr>
            <a:r>
              <a:rPr lang="en-US" sz="2800" dirty="0"/>
              <a:t>Spatial mapping added structure and foresight</a:t>
            </a:r>
          </a:p>
          <a:p>
            <a:pPr marL="457200" indent="-457200">
              <a:buFont typeface="Arial" panose="020B0604020202020204" pitchFamily="34" charset="0"/>
              <a:buChar char="•"/>
            </a:pPr>
            <a:r>
              <a:rPr lang="en-US" sz="2800" dirty="0"/>
              <a:t>Prediction turned behavior from reactive to proactive</a:t>
            </a:r>
          </a:p>
        </p:txBody>
      </p:sp>
      <p:pic>
        <p:nvPicPr>
          <p:cNvPr id="14340" name="Picture 4" descr="Optical Flow: Predicting movement with the RAFT model — Torchvision 0.12  documentation">
            <a:extLst>
              <a:ext uri="{FF2B5EF4-FFF2-40B4-BE49-F238E27FC236}">
                <a16:creationId xmlns:a16="http://schemas.microsoft.com/office/drawing/2014/main" id="{F4728EFF-22E0-DDEB-E235-6967518EF0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351"/>
          <a:stretch>
            <a:fillRect/>
          </a:stretch>
        </p:blipFill>
        <p:spPr bwMode="auto">
          <a:xfrm>
            <a:off x="504085" y="813256"/>
            <a:ext cx="404603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Optical Flow: Predicting movement with the RAFT model — Torchvision 0.12  documentation">
            <a:extLst>
              <a:ext uri="{FF2B5EF4-FFF2-40B4-BE49-F238E27FC236}">
                <a16:creationId xmlns:a16="http://schemas.microsoft.com/office/drawing/2014/main" id="{CC9CE848-8A9E-D36F-6A99-9EF22137E1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22" r="-2060"/>
          <a:stretch>
            <a:fillRect/>
          </a:stretch>
        </p:blipFill>
        <p:spPr bwMode="auto">
          <a:xfrm>
            <a:off x="722826" y="3135462"/>
            <a:ext cx="398118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32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80278-FAFB-2C68-26F5-4711773E5FA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76C0C52-4949-25CD-0B57-BF44CD2D4AF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259A6506-6782-27FF-EBAD-465A10089E5B}"/>
              </a:ext>
            </a:extLst>
          </p:cNvPr>
          <p:cNvSpPr txBox="1"/>
          <p:nvPr/>
        </p:nvSpPr>
        <p:spPr>
          <a:xfrm>
            <a:off x="6984458" y="1443841"/>
            <a:ext cx="4954621" cy="3970318"/>
          </a:xfrm>
          <a:prstGeom prst="rect">
            <a:avLst/>
          </a:prstGeom>
          <a:noFill/>
        </p:spPr>
        <p:txBody>
          <a:bodyPr wrap="square" rtlCol="0">
            <a:spAutoFit/>
          </a:bodyPr>
          <a:lstStyle/>
          <a:p>
            <a:r>
              <a:rPr lang="en-US" sz="3200" b="1" dirty="0"/>
              <a:t>Bridging to Computation: Spatial Maps as Model-Based Learning</a:t>
            </a:r>
          </a:p>
          <a:p>
            <a:pPr marL="457200" indent="-457200">
              <a:buFont typeface="Arial" panose="020B0604020202020204" pitchFamily="34" charset="0"/>
              <a:buChar char="•"/>
            </a:pPr>
            <a:r>
              <a:rPr lang="en-US" sz="2600" dirty="0"/>
              <a:t>Cognitive maps anticipate outcomes, not just actions</a:t>
            </a:r>
          </a:p>
          <a:p>
            <a:pPr marL="457200" indent="-457200">
              <a:buFont typeface="Arial" panose="020B0604020202020204" pitchFamily="34" charset="0"/>
              <a:buChar char="•"/>
            </a:pPr>
            <a:r>
              <a:rPr lang="en-US" sz="2600" dirty="0"/>
              <a:t>Model-based systems use internal structure to plan</a:t>
            </a:r>
          </a:p>
          <a:p>
            <a:pPr marL="457200" indent="-457200">
              <a:buFont typeface="Arial" panose="020B0604020202020204" pitchFamily="34" charset="0"/>
              <a:buChar char="•"/>
            </a:pPr>
            <a:r>
              <a:rPr lang="en-US" sz="2600" dirty="0"/>
              <a:t>The same principles appear in brains and algorithms</a:t>
            </a:r>
          </a:p>
        </p:txBody>
      </p:sp>
      <p:pic>
        <p:nvPicPr>
          <p:cNvPr id="15362" name="Picture 2" descr="Machine Learning vs Human Learning Part 2: Why ML is Unlike Human Learning  | The Curious Learner">
            <a:extLst>
              <a:ext uri="{FF2B5EF4-FFF2-40B4-BE49-F238E27FC236}">
                <a16:creationId xmlns:a16="http://schemas.microsoft.com/office/drawing/2014/main" id="{ACB5A798-2C3E-ACF0-772D-333A2F88F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388" y="976912"/>
            <a:ext cx="5679854" cy="5414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513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 and Curiosity</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569528" y="995056"/>
            <a:ext cx="6262254" cy="3662541"/>
          </a:xfrm>
          <a:prstGeom prst="rect">
            <a:avLst/>
          </a:prstGeom>
          <a:noFill/>
        </p:spPr>
        <p:txBody>
          <a:bodyPr wrap="square" rtlCol="0">
            <a:spAutoFit/>
          </a:bodyPr>
          <a:lstStyle/>
          <a:p>
            <a:r>
              <a:rPr lang="en-US" sz="3200" b="1" dirty="0"/>
              <a:t>Recap</a:t>
            </a:r>
          </a:p>
          <a:p>
            <a:pPr marL="457200" indent="-457200">
              <a:buFont typeface="Arial" panose="020B0604020202020204" pitchFamily="34" charset="0"/>
              <a:buChar char="•"/>
            </a:pPr>
            <a:r>
              <a:rPr lang="en-US" sz="2800" dirty="0"/>
              <a:t>Spatial cognition and the evolution of internal models</a:t>
            </a:r>
          </a:p>
          <a:p>
            <a:pPr marL="457200" indent="-457200">
              <a:buFont typeface="Arial" panose="020B0604020202020204" pitchFamily="34" charset="0"/>
              <a:buChar char="•"/>
            </a:pPr>
            <a:r>
              <a:rPr lang="en-US" sz="2800" dirty="0"/>
              <a:t>Curiosity as a way to fill out the model</a:t>
            </a:r>
          </a:p>
          <a:p>
            <a:pPr marL="457200" indent="-457200">
              <a:buFont typeface="Arial" panose="020B0604020202020204" pitchFamily="34" charset="0"/>
              <a:buChar char="•"/>
            </a:pPr>
            <a:endParaRPr lang="en-US" sz="2800" dirty="0"/>
          </a:p>
          <a:p>
            <a:r>
              <a:rPr lang="en-US" sz="3200" b="1" dirty="0"/>
              <a:t>Up Next</a:t>
            </a:r>
          </a:p>
          <a:p>
            <a:pPr marL="457200" indent="-457200">
              <a:buFont typeface="Arial" panose="020B0604020202020204" pitchFamily="34" charset="0"/>
              <a:buChar char="•"/>
            </a:pPr>
            <a:r>
              <a:rPr lang="en-US" sz="2800" dirty="0"/>
              <a:t>Algorithms and representations for mapping, planning, and exploration</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318975" y="1100470"/>
            <a:ext cx="6639108" cy="4154984"/>
          </a:xfrm>
          <a:prstGeom prst="rect">
            <a:avLst/>
          </a:prstGeom>
          <a:noFill/>
        </p:spPr>
        <p:txBody>
          <a:bodyPr wrap="square" rtlCol="0">
            <a:spAutoFit/>
          </a:bodyPr>
          <a:lstStyle/>
          <a:p>
            <a:r>
              <a:rPr lang="en-US" sz="3200" b="1" dirty="0"/>
              <a:t>Recap &amp; Overview</a:t>
            </a:r>
          </a:p>
          <a:p>
            <a:r>
              <a:rPr lang="en-US" sz="2800" dirty="0"/>
              <a:t>Hebbian learning, Reinforcement Learning, and Pattern Recognition made vertebrates pretty smart.</a:t>
            </a:r>
          </a:p>
          <a:p>
            <a:endParaRPr lang="en-US" sz="3200" b="1" dirty="0"/>
          </a:p>
          <a:p>
            <a:r>
              <a:rPr lang="en-US" sz="3200" b="1" dirty="0"/>
              <a:t>Today</a:t>
            </a:r>
            <a:r>
              <a:rPr lang="en-US" sz="3200" dirty="0"/>
              <a:t>:</a:t>
            </a:r>
          </a:p>
          <a:p>
            <a:pPr marL="457200" indent="-457200">
              <a:buFont typeface="Arial" panose="020B0604020202020204" pitchFamily="34" charset="0"/>
              <a:buChar char="•"/>
            </a:pPr>
            <a:r>
              <a:rPr lang="en-US" sz="2800" dirty="0"/>
              <a:t>The next challenge—stability, structure, and exploration</a:t>
            </a:r>
          </a:p>
          <a:p>
            <a:pPr marL="457200" indent="-457200">
              <a:buFont typeface="Arial" panose="020B0604020202020204" pitchFamily="34" charset="0"/>
              <a:buChar char="•"/>
            </a:pPr>
            <a:r>
              <a:rPr lang="en-US" sz="2800" dirty="0"/>
              <a:t>Computational/Functional Level View</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F1C29-E8F0-F1E5-2BA8-0959912A776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639D934-2142-2D0E-5B3D-32A06486B6F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0C2F3AE9-E969-F712-F68B-D3C3C58B69E1}"/>
              </a:ext>
            </a:extLst>
          </p:cNvPr>
          <p:cNvSpPr txBox="1"/>
          <p:nvPr/>
        </p:nvSpPr>
        <p:spPr>
          <a:xfrm>
            <a:off x="617521" y="1318822"/>
            <a:ext cx="10956957" cy="1877437"/>
          </a:xfrm>
          <a:prstGeom prst="rect">
            <a:avLst/>
          </a:prstGeom>
          <a:noFill/>
        </p:spPr>
        <p:txBody>
          <a:bodyPr wrap="square" rtlCol="0">
            <a:spAutoFit/>
          </a:bodyPr>
          <a:lstStyle/>
          <a:p>
            <a:r>
              <a:rPr lang="en-US" sz="3200" b="1" dirty="0"/>
              <a:t>Problem 1: The Problem of Self-Motion and Perceptual Stability</a:t>
            </a:r>
          </a:p>
          <a:p>
            <a:pPr marL="457200" indent="-457200">
              <a:buFont typeface="Arial" panose="020B0604020202020204" pitchFamily="34" charset="0"/>
              <a:buChar char="•"/>
            </a:pPr>
            <a:r>
              <a:rPr lang="en-US" sz="2800" dirty="0"/>
              <a:t>When we move, the world seems to move too</a:t>
            </a:r>
          </a:p>
          <a:p>
            <a:pPr marL="457200" indent="-457200">
              <a:buFont typeface="Arial" panose="020B0604020202020204" pitchFamily="34" charset="0"/>
              <a:buChar char="•"/>
            </a:pPr>
            <a:r>
              <a:rPr lang="en-US" sz="2800" dirty="0"/>
              <a:t>Our brains must keep perception stable amid constant change</a:t>
            </a:r>
          </a:p>
          <a:p>
            <a:pPr marL="457200" indent="-457200">
              <a:buFont typeface="Arial" panose="020B0604020202020204" pitchFamily="34" charset="0"/>
              <a:buChar char="•"/>
            </a:pPr>
            <a:r>
              <a:rPr lang="en-US" sz="2800" dirty="0"/>
              <a:t>The same problem faced early vertebrates</a:t>
            </a:r>
          </a:p>
        </p:txBody>
      </p:sp>
      <p:pic>
        <p:nvPicPr>
          <p:cNvPr id="5" name="Picture 2" descr="Distance perception during self ...">
            <a:extLst>
              <a:ext uri="{FF2B5EF4-FFF2-40B4-BE49-F238E27FC236}">
                <a16:creationId xmlns:a16="http://schemas.microsoft.com/office/drawing/2014/main" id="{481CCD06-D417-658E-A8EC-48FC035A44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825" b="11370"/>
          <a:stretch>
            <a:fillRect/>
          </a:stretch>
        </p:blipFill>
        <p:spPr bwMode="auto">
          <a:xfrm>
            <a:off x="753708" y="3196259"/>
            <a:ext cx="10283424" cy="271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265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C290C-96A7-F172-CF39-6670F58E7BC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41B1C06-ADDF-91DE-C07C-45E8B87A94A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A533CD82-8BC6-9522-91B7-004EEE0422EC}"/>
              </a:ext>
            </a:extLst>
          </p:cNvPr>
          <p:cNvSpPr txBox="1"/>
          <p:nvPr/>
        </p:nvSpPr>
        <p:spPr>
          <a:xfrm>
            <a:off x="7980882" y="843677"/>
            <a:ext cx="4046118" cy="5170646"/>
          </a:xfrm>
          <a:prstGeom prst="rect">
            <a:avLst/>
          </a:prstGeom>
          <a:noFill/>
        </p:spPr>
        <p:txBody>
          <a:bodyPr wrap="square" rtlCol="0">
            <a:spAutoFit/>
          </a:bodyPr>
          <a:lstStyle/>
          <a:p>
            <a:r>
              <a:rPr lang="en-US" sz="3200" b="1" dirty="0"/>
              <a:t>Early Vertebrate Solutions to the Stability Problem</a:t>
            </a:r>
          </a:p>
          <a:p>
            <a:pPr marL="457200" indent="-457200">
              <a:buFont typeface="Arial" panose="020B0604020202020204" pitchFamily="34" charset="0"/>
              <a:buChar char="•"/>
            </a:pPr>
            <a:r>
              <a:rPr lang="en-US" sz="2600" dirty="0"/>
              <a:t>Fish integrate multiple motion cues to stay oriented</a:t>
            </a:r>
          </a:p>
          <a:p>
            <a:pPr marL="457200" indent="-457200">
              <a:buFont typeface="Arial" panose="020B0604020202020204" pitchFamily="34" charset="0"/>
              <a:buChar char="•"/>
            </a:pPr>
            <a:r>
              <a:rPr lang="en-US" sz="2600" dirty="0"/>
              <a:t>Vision, balance, and body feedback work together</a:t>
            </a:r>
          </a:p>
          <a:p>
            <a:pPr marL="457200" indent="-457200">
              <a:buFont typeface="Arial" panose="020B0604020202020204" pitchFamily="34" charset="0"/>
              <a:buChar char="•"/>
            </a:pPr>
            <a:r>
              <a:rPr lang="en-US" sz="2600" dirty="0"/>
              <a:t>These systems evolved to keep perception stable during movement</a:t>
            </a:r>
          </a:p>
        </p:txBody>
      </p:sp>
      <p:pic>
        <p:nvPicPr>
          <p:cNvPr id="2050" name="Picture 2" descr="Optic flow in the natural habitats of zebrafish supports spatial biases in  visual self-motion estimation - ScienceDirect">
            <a:extLst>
              <a:ext uri="{FF2B5EF4-FFF2-40B4-BE49-F238E27FC236}">
                <a16:creationId xmlns:a16="http://schemas.microsoft.com/office/drawing/2014/main" id="{6B6BCB31-9BB9-8A4F-5668-8A7BC57CD9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566"/>
          <a:stretch>
            <a:fillRect/>
          </a:stretch>
        </p:blipFill>
        <p:spPr bwMode="auto">
          <a:xfrm>
            <a:off x="0" y="1063760"/>
            <a:ext cx="7436133" cy="419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00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12ED4-5DFA-2ED1-5D69-1DDD46696D4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DCBABD4-0E41-1994-7CE3-CF7CDB61C1C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B9D13E02-B199-8AF6-B156-AFFB43211DFF}"/>
              </a:ext>
            </a:extLst>
          </p:cNvPr>
          <p:cNvSpPr txBox="1"/>
          <p:nvPr/>
        </p:nvSpPr>
        <p:spPr>
          <a:xfrm>
            <a:off x="6096000" y="1843950"/>
            <a:ext cx="5911492" cy="3170099"/>
          </a:xfrm>
          <a:prstGeom prst="rect">
            <a:avLst/>
          </a:prstGeom>
          <a:noFill/>
        </p:spPr>
        <p:txBody>
          <a:bodyPr wrap="square" rtlCol="0">
            <a:spAutoFit/>
          </a:bodyPr>
          <a:lstStyle/>
          <a:p>
            <a:r>
              <a:rPr lang="en-US" sz="3200" b="1" dirty="0"/>
              <a:t>Non-Vertebrate Comparisons</a:t>
            </a:r>
          </a:p>
          <a:p>
            <a:pPr marL="457200" indent="-457200">
              <a:buFont typeface="Arial" panose="020B0604020202020204" pitchFamily="34" charset="0"/>
              <a:buChar char="•"/>
            </a:pPr>
            <a:r>
              <a:rPr lang="en-US" sz="2800" dirty="0"/>
              <a:t>Many invertebrates can’t separate self-motion from world-motion</a:t>
            </a:r>
          </a:p>
          <a:p>
            <a:pPr marL="457200" indent="-457200">
              <a:buFont typeface="Arial" panose="020B0604020202020204" pitchFamily="34" charset="0"/>
              <a:buChar char="•"/>
            </a:pPr>
            <a:r>
              <a:rPr lang="en-US" sz="2800" dirty="0"/>
              <a:t>Orientation depends on external cues or pauses in movement</a:t>
            </a:r>
          </a:p>
          <a:p>
            <a:pPr marL="457200" indent="-457200">
              <a:buFont typeface="Arial" panose="020B0604020202020204" pitchFamily="34" charset="0"/>
              <a:buChar char="•"/>
            </a:pPr>
            <a:r>
              <a:rPr lang="en-US" sz="2800" dirty="0"/>
              <a:t>Vertebrates evolved internal mechanisms for stability</a:t>
            </a:r>
          </a:p>
        </p:txBody>
      </p:sp>
      <p:pic>
        <p:nvPicPr>
          <p:cNvPr id="3" name="Picture 2">
            <a:extLst>
              <a:ext uri="{FF2B5EF4-FFF2-40B4-BE49-F238E27FC236}">
                <a16:creationId xmlns:a16="http://schemas.microsoft.com/office/drawing/2014/main" id="{D223721E-9E8B-78C2-1DEE-F22E1EB0FCA4}"/>
              </a:ext>
            </a:extLst>
          </p:cNvPr>
          <p:cNvPicPr>
            <a:picLocks noChangeAspect="1"/>
          </p:cNvPicPr>
          <p:nvPr/>
        </p:nvPicPr>
        <p:blipFill>
          <a:blip r:embed="rId3"/>
          <a:stretch>
            <a:fillRect/>
          </a:stretch>
        </p:blipFill>
        <p:spPr>
          <a:xfrm>
            <a:off x="1100477" y="735162"/>
            <a:ext cx="3899540" cy="5287922"/>
          </a:xfrm>
          <a:prstGeom prst="rect">
            <a:avLst/>
          </a:prstGeom>
        </p:spPr>
      </p:pic>
    </p:spTree>
    <p:extLst>
      <p:ext uri="{BB962C8B-B14F-4D97-AF65-F5344CB8AC3E}">
        <p14:creationId xmlns:p14="http://schemas.microsoft.com/office/powerpoint/2010/main" val="1365434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52DDD-CD75-D8EE-C458-A1E8A90273F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9E03C5A-57DC-5BF7-FA66-BC2F90831E9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7A28AE65-414E-5A61-87F1-8D5F5D7C3FB9}"/>
              </a:ext>
            </a:extLst>
          </p:cNvPr>
          <p:cNvSpPr txBox="1"/>
          <p:nvPr/>
        </p:nvSpPr>
        <p:spPr>
          <a:xfrm>
            <a:off x="2334640" y="2006290"/>
            <a:ext cx="8346332" cy="2308324"/>
          </a:xfrm>
          <a:prstGeom prst="rect">
            <a:avLst/>
          </a:prstGeom>
          <a:noFill/>
        </p:spPr>
        <p:txBody>
          <a:bodyPr wrap="square" rtlCol="0">
            <a:spAutoFit/>
          </a:bodyPr>
          <a:lstStyle/>
          <a:p>
            <a:r>
              <a:rPr lang="en-US" sz="3200" b="1" dirty="0"/>
              <a:t>Problem 1 : Summary &amp; Key Terms</a:t>
            </a:r>
          </a:p>
          <a:p>
            <a:pPr marL="457200" indent="-457200">
              <a:buFont typeface="Arial" panose="020B0604020202020204" pitchFamily="34" charset="0"/>
              <a:buChar char="•"/>
            </a:pPr>
            <a:r>
              <a:rPr lang="en-US" sz="2800" b="1" dirty="0"/>
              <a:t>Challenge</a:t>
            </a:r>
            <a:r>
              <a:rPr lang="en-US" sz="2800" dirty="0"/>
              <a:t>: movement changes sensory input</a:t>
            </a:r>
          </a:p>
          <a:p>
            <a:pPr marL="457200" indent="-457200">
              <a:buFont typeface="Arial" panose="020B0604020202020204" pitchFamily="34" charset="0"/>
              <a:buChar char="•"/>
            </a:pPr>
            <a:r>
              <a:rPr lang="en-US" sz="2800" b="1" dirty="0"/>
              <a:t>Goal</a:t>
            </a:r>
            <a:r>
              <a:rPr lang="en-US" sz="2800" dirty="0"/>
              <a:t>: maintain perceptual stability during motion</a:t>
            </a:r>
          </a:p>
          <a:p>
            <a:pPr marL="457200" indent="-457200">
              <a:buFont typeface="Arial" panose="020B0604020202020204" pitchFamily="34" charset="0"/>
              <a:buChar char="•"/>
            </a:pPr>
            <a:r>
              <a:rPr lang="en-US" sz="2800" b="1" dirty="0"/>
              <a:t>Key terms</a:t>
            </a:r>
            <a:r>
              <a:rPr lang="en-US" sz="2800" dirty="0"/>
              <a:t>: optic flow, vestibular input, proprioception, efference copy</a:t>
            </a:r>
          </a:p>
        </p:txBody>
      </p:sp>
    </p:spTree>
    <p:extLst>
      <p:ext uri="{BB962C8B-B14F-4D97-AF65-F5344CB8AC3E}">
        <p14:creationId xmlns:p14="http://schemas.microsoft.com/office/powerpoint/2010/main" val="225994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C64E8-3C98-FC61-BB02-37E2F98F92A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A74CFE4-0AAD-5B2A-E7EE-DA53F2B2ACF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BD95A150-C665-5A9D-8242-6B149A366F96}"/>
              </a:ext>
            </a:extLst>
          </p:cNvPr>
          <p:cNvSpPr txBox="1"/>
          <p:nvPr/>
        </p:nvSpPr>
        <p:spPr>
          <a:xfrm>
            <a:off x="5371473" y="1382286"/>
            <a:ext cx="6296986" cy="4093428"/>
          </a:xfrm>
          <a:prstGeom prst="rect">
            <a:avLst/>
          </a:prstGeom>
          <a:noFill/>
        </p:spPr>
        <p:txBody>
          <a:bodyPr wrap="square" rtlCol="0">
            <a:spAutoFit/>
          </a:bodyPr>
          <a:lstStyle/>
          <a:p>
            <a:r>
              <a:rPr lang="en-US" sz="3200" b="1" dirty="0"/>
              <a:t>Problem 2 : Tracking Position Without Landmarks</a:t>
            </a:r>
          </a:p>
          <a:p>
            <a:pPr marL="457200" indent="-457200">
              <a:buFont typeface="Arial" panose="020B0604020202020204" pitchFamily="34" charset="0"/>
              <a:buChar char="•"/>
            </a:pPr>
            <a:r>
              <a:rPr lang="en-US" sz="2800" dirty="0"/>
              <a:t>How do we know where we are when we can’t see?</a:t>
            </a:r>
          </a:p>
          <a:p>
            <a:pPr marL="457200" indent="-457200">
              <a:buFont typeface="Arial" panose="020B0604020202020204" pitchFamily="34" charset="0"/>
              <a:buChar char="•"/>
            </a:pPr>
            <a:r>
              <a:rPr lang="en-US" sz="2800" dirty="0"/>
              <a:t>Navigation often depends on internal cues, not external signals</a:t>
            </a:r>
          </a:p>
          <a:p>
            <a:pPr marL="457200" indent="-457200">
              <a:buFont typeface="Arial" panose="020B0604020202020204" pitchFamily="34" charset="0"/>
              <a:buChar char="•"/>
            </a:pPr>
            <a:r>
              <a:rPr lang="en-US" sz="2800" dirty="0"/>
              <a:t>Humans, like other animals, can estimate movement through unseen space</a:t>
            </a:r>
          </a:p>
        </p:txBody>
      </p:sp>
      <p:pic>
        <p:nvPicPr>
          <p:cNvPr id="3074" name="Picture 2" descr="Six Days Alone In A Dark Room. On ...">
            <a:extLst>
              <a:ext uri="{FF2B5EF4-FFF2-40B4-BE49-F238E27FC236}">
                <a16:creationId xmlns:a16="http://schemas.microsoft.com/office/drawing/2014/main" id="{27ACFC6F-94F0-90F4-A107-2E1732006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91" t="50000" r="30399"/>
          <a:stretch>
            <a:fillRect/>
          </a:stretch>
        </p:blipFill>
        <p:spPr bwMode="auto">
          <a:xfrm>
            <a:off x="523541" y="1382286"/>
            <a:ext cx="4350265" cy="273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651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6E49B-FF54-F5D2-617E-E92FFE46F32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8C5422B-E663-1EBB-E65C-C6154D5EA0B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Spatial Cognition</a:t>
            </a:r>
            <a:endParaRPr lang="en-US" dirty="0"/>
          </a:p>
        </p:txBody>
      </p:sp>
      <p:sp>
        <p:nvSpPr>
          <p:cNvPr id="2" name="TextBox 1">
            <a:extLst>
              <a:ext uri="{FF2B5EF4-FFF2-40B4-BE49-F238E27FC236}">
                <a16:creationId xmlns:a16="http://schemas.microsoft.com/office/drawing/2014/main" id="{47C72267-EDCE-F38B-BE19-C26682C5C476}"/>
              </a:ext>
            </a:extLst>
          </p:cNvPr>
          <p:cNvSpPr txBox="1"/>
          <p:nvPr/>
        </p:nvSpPr>
        <p:spPr>
          <a:xfrm>
            <a:off x="6861242" y="1287003"/>
            <a:ext cx="5330758" cy="3877985"/>
          </a:xfrm>
          <a:prstGeom prst="rect">
            <a:avLst/>
          </a:prstGeom>
          <a:noFill/>
        </p:spPr>
        <p:txBody>
          <a:bodyPr wrap="square" rtlCol="0">
            <a:spAutoFit/>
          </a:bodyPr>
          <a:lstStyle/>
          <a:p>
            <a:r>
              <a:rPr lang="en-US" sz="3200" b="1" dirty="0"/>
              <a:t>Ant Route Learning: Sequences, not Maps</a:t>
            </a:r>
          </a:p>
          <a:p>
            <a:pPr marL="457200" indent="-457200">
              <a:buFont typeface="Arial" panose="020B0604020202020204" pitchFamily="34" charset="0"/>
              <a:buChar char="•"/>
            </a:pPr>
            <a:r>
              <a:rPr lang="en-US" sz="2600" dirty="0"/>
              <a:t>Ants learn routes through repetition and reward</a:t>
            </a:r>
          </a:p>
          <a:p>
            <a:pPr marL="457200" indent="-457200">
              <a:buFont typeface="Arial" panose="020B0604020202020204" pitchFamily="34" charset="0"/>
              <a:buChar char="•"/>
            </a:pPr>
            <a:r>
              <a:rPr lang="en-US" sz="2600" dirty="0"/>
              <a:t>But they often repeat old motor plans rather than using spatial relations</a:t>
            </a:r>
          </a:p>
          <a:p>
            <a:pPr marL="457200" indent="-457200">
              <a:buFont typeface="Arial" panose="020B0604020202020204" pitchFamily="34" charset="0"/>
              <a:buChar char="•"/>
            </a:pPr>
            <a:r>
              <a:rPr lang="en-US" sz="2600" dirty="0"/>
              <a:t>Reveals limits of habitual route learning</a:t>
            </a:r>
          </a:p>
        </p:txBody>
      </p:sp>
      <p:pic>
        <p:nvPicPr>
          <p:cNvPr id="4098" name="Picture 2" descr="ant navigation experiment reproduced from (Corne D, Reynolds A &amp;... |  Download Scientific Diagram">
            <a:extLst>
              <a:ext uri="{FF2B5EF4-FFF2-40B4-BE49-F238E27FC236}">
                <a16:creationId xmlns:a16="http://schemas.microsoft.com/office/drawing/2014/main" id="{79EB7F02-EA1C-8F9E-7A06-EA373DD4C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88" y="1054434"/>
            <a:ext cx="6532254" cy="4749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081632"/>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31784</TotalTime>
  <Words>6722</Words>
  <Application>Microsoft Macintosh PowerPoint</Application>
  <PresentationFormat>Widescreen</PresentationFormat>
  <Paragraphs>552</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473</cp:revision>
  <cp:lastPrinted>2025-10-09T14:05:25Z</cp:lastPrinted>
  <dcterms:created xsi:type="dcterms:W3CDTF">2022-08-22T20:35:14Z</dcterms:created>
  <dcterms:modified xsi:type="dcterms:W3CDTF">2025-10-15T19:58:31Z</dcterms:modified>
</cp:coreProperties>
</file>